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0"/>
  </p:notesMasterIdLst>
  <p:sldIdLst>
    <p:sldId id="296" r:id="rId2"/>
    <p:sldId id="284" r:id="rId3"/>
    <p:sldId id="344" r:id="rId4"/>
    <p:sldId id="345" r:id="rId5"/>
    <p:sldId id="346" r:id="rId6"/>
    <p:sldId id="258" r:id="rId7"/>
    <p:sldId id="347" r:id="rId8"/>
    <p:sldId id="351" r:id="rId9"/>
    <p:sldId id="265" r:id="rId10"/>
    <p:sldId id="353" r:id="rId11"/>
    <p:sldId id="354" r:id="rId12"/>
    <p:sldId id="355" r:id="rId13"/>
    <p:sldId id="356" r:id="rId14"/>
    <p:sldId id="273" r:id="rId15"/>
    <p:sldId id="357" r:id="rId16"/>
    <p:sldId id="358" r:id="rId17"/>
    <p:sldId id="360" r:id="rId18"/>
    <p:sldId id="361" r:id="rId19"/>
    <p:sldId id="362" r:id="rId20"/>
    <p:sldId id="363" r:id="rId21"/>
    <p:sldId id="365" r:id="rId22"/>
    <p:sldId id="259" r:id="rId23"/>
    <p:sldId id="285" r:id="rId24"/>
    <p:sldId id="290" r:id="rId25"/>
    <p:sldId id="291" r:id="rId26"/>
    <p:sldId id="292" r:id="rId27"/>
    <p:sldId id="368" r:id="rId28"/>
    <p:sldId id="307" r:id="rId29"/>
    <p:sldId id="308" r:id="rId30"/>
    <p:sldId id="312" r:id="rId31"/>
    <p:sldId id="309" r:id="rId32"/>
    <p:sldId id="310" r:id="rId33"/>
    <p:sldId id="311" r:id="rId34"/>
    <p:sldId id="313" r:id="rId35"/>
    <p:sldId id="314" r:id="rId36"/>
    <p:sldId id="315" r:id="rId37"/>
    <p:sldId id="366" r:id="rId38"/>
    <p:sldId id="316" r:id="rId39"/>
    <p:sldId id="318" r:id="rId40"/>
    <p:sldId id="319" r:id="rId41"/>
    <p:sldId id="320" r:id="rId42"/>
    <p:sldId id="321" r:id="rId43"/>
    <p:sldId id="322" r:id="rId44"/>
    <p:sldId id="323" r:id="rId45"/>
    <p:sldId id="324" r:id="rId46"/>
    <p:sldId id="325" r:id="rId47"/>
    <p:sldId id="326" r:id="rId48"/>
    <p:sldId id="327" r:id="rId49"/>
    <p:sldId id="328" r:id="rId50"/>
    <p:sldId id="330" r:id="rId51"/>
    <p:sldId id="367" r:id="rId52"/>
    <p:sldId id="329" r:id="rId53"/>
    <p:sldId id="331" r:id="rId54"/>
    <p:sldId id="332" r:id="rId55"/>
    <p:sldId id="333" r:id="rId56"/>
    <p:sldId id="334" r:id="rId57"/>
    <p:sldId id="340" r:id="rId58"/>
    <p:sldId id="280" r:id="rId59"/>
  </p:sldIdLst>
  <p:sldSz cx="9144000" cy="6858000" type="screen4x3"/>
  <p:notesSz cx="6858000" cy="9144000"/>
  <p:custDataLst>
    <p:tags r:id="rId61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1416" y="6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5" Type="http://schemas.openxmlformats.org/officeDocument/2006/relationships/slide" Target="slides/slide4.xml"/><Relationship Id="rId61" Type="http://schemas.openxmlformats.org/officeDocument/2006/relationships/tags" Target="tags/tag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notesMaster" Target="notesMasters/notesMaster1.xml"/><Relationship Id="rId65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верхнього колонтитула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Місце для дати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6125409-5277-478A-B10C-2C6F376C99F4}" type="datetimeFigureOut">
              <a:rPr lang="uk-UA" smtClean="0"/>
              <a:t>28.08.2019</a:t>
            </a:fld>
            <a:endParaRPr lang="uk-UA"/>
          </a:p>
        </p:txBody>
      </p:sp>
      <p:sp>
        <p:nvSpPr>
          <p:cNvPr id="4" name="Місце для зображення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Місце для нотаток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uk-UA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D928674-A206-43A1-8EF3-F0D9D1BF3167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1753474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D928674-A206-43A1-8EF3-F0D9D1BF3167}" type="slidenum">
              <a:rPr kumimoji="0" lang="uk-U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738181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FC6AA8-DFB6-488F-824C-C8B3C869B9DD}" type="datetimeFigureOut">
              <a:rPr lang="ru-RU" smtClean="0"/>
              <a:t>28.08.2019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4095F-C63B-4ECD-81BF-1B6324FFCDC8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548055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FC6AA8-DFB6-488F-824C-C8B3C869B9DD}" type="datetimeFigureOut">
              <a:rPr lang="ru-RU" smtClean="0"/>
              <a:t>28.08.2019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4095F-C63B-4ECD-81BF-1B6324FFCDC8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79523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FC6AA8-DFB6-488F-824C-C8B3C869B9DD}" type="datetimeFigureOut">
              <a:rPr lang="ru-RU" smtClean="0"/>
              <a:t>28.08.2019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4095F-C63B-4ECD-81BF-1B6324FFCDC8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094331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FC6AA8-DFB6-488F-824C-C8B3C869B9DD}" type="datetimeFigureOut">
              <a:rPr lang="ru-RU" smtClean="0"/>
              <a:t>28.08.2019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4095F-C63B-4ECD-81BF-1B6324FFCDC8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31741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FC6AA8-DFB6-488F-824C-C8B3C869B9DD}" type="datetimeFigureOut">
              <a:rPr lang="ru-RU" smtClean="0"/>
              <a:t>28.08.2019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4095F-C63B-4ECD-81BF-1B6324FFCDC8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186967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FC6AA8-DFB6-488F-824C-C8B3C869B9DD}" type="datetimeFigureOut">
              <a:rPr lang="ru-RU" smtClean="0"/>
              <a:t>28.08.2019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4095F-C63B-4ECD-81BF-1B6324FFCDC8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15260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FC6AA8-DFB6-488F-824C-C8B3C869B9DD}" type="datetimeFigureOut">
              <a:rPr lang="ru-RU" smtClean="0"/>
              <a:t>28.08.2019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4095F-C63B-4ECD-81BF-1B6324FFCDC8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66466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FC6AA8-DFB6-488F-824C-C8B3C869B9DD}" type="datetimeFigureOut">
              <a:rPr lang="ru-RU" smtClean="0"/>
              <a:t>28.08.2019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4095F-C63B-4ECD-81BF-1B6324FFCDC8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12122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FC6AA8-DFB6-488F-824C-C8B3C869B9DD}" type="datetimeFigureOut">
              <a:rPr lang="ru-RU" smtClean="0"/>
              <a:t>28.08.2019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4095F-C63B-4ECD-81BF-1B6324FFCDC8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061145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FC6AA8-DFB6-488F-824C-C8B3C869B9DD}" type="datetimeFigureOut">
              <a:rPr lang="ru-RU" smtClean="0"/>
              <a:t>28.08.2019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4095F-C63B-4ECD-81BF-1B6324FFCDC8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53269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FC6AA8-DFB6-488F-824C-C8B3C869B9DD}" type="datetimeFigureOut">
              <a:rPr lang="ru-RU" smtClean="0"/>
              <a:t>28.08.2019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4095F-C63B-4ECD-81BF-1B6324FFCDC8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58665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FC6AA8-DFB6-488F-824C-C8B3C869B9DD}" type="datetimeFigureOut">
              <a:rPr lang="ru-RU" smtClean="0"/>
              <a:t>28.08.2019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84095F-C63B-4ECD-81BF-1B6324FFCDC8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09378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1628800"/>
            <a:ext cx="914400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7200" b="1" dirty="0" smtClean="0">
                <a:solidFill>
                  <a:schemeClr val="accent1"/>
                </a:solidFill>
                <a:latin typeface="Georgia" panose="02040502050405020303" pitchFamily="18" charset="0"/>
              </a:rPr>
              <a:t>Виховання і християнські цінності</a:t>
            </a:r>
            <a:endParaRPr lang="uk-UA" sz="7200" b="1" dirty="0">
              <a:solidFill>
                <a:schemeClr val="accent1"/>
              </a:solidFill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86232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23528" y="878277"/>
            <a:ext cx="8568952" cy="52937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2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Georgia" panose="02040502050405020303" pitchFamily="18" charset="0"/>
              </a:rPr>
              <a:t>Справжні цінності </a:t>
            </a:r>
            <a:r>
              <a:rPr kumimoji="0" lang="uk-UA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Georgia" panose="02040502050405020303" pitchFamily="18" charset="0"/>
              </a:rPr>
              <a:t>передаються глибоким ставленням </a:t>
            </a:r>
            <a:r>
              <a:rPr kumimoji="0" lang="uk-UA" sz="2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Georgia" panose="02040502050405020303" pitchFamily="18" charset="0"/>
              </a:rPr>
              <a:t>до життя, яке вчителю допомагають засвоювати під час педагогічних </a:t>
            </a:r>
            <a:r>
              <a:rPr kumimoji="0" lang="uk-UA" sz="26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Georgia" panose="02040502050405020303" pitchFamily="18" charset="0"/>
              </a:rPr>
              <a:t>супервізій</a:t>
            </a:r>
            <a:r>
              <a:rPr kumimoji="0" lang="uk-UA" sz="2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Georgia" panose="02040502050405020303" pitchFamily="18" charset="0"/>
              </a:rPr>
              <a:t>.</a:t>
            </a:r>
            <a:endParaRPr kumimoji="0" lang="uk-UA" sz="2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Georgia" panose="02040502050405020303" pitchFamily="18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2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F6FC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Georgia" panose="02040502050405020303" pitchFamily="18" charset="0"/>
              </a:rPr>
              <a:t>Педагог-християнин </a:t>
            </a:r>
            <a:r>
              <a:rPr kumimoji="0" lang="uk-UA" sz="2600" b="1" i="0" u="none" strike="noStrike" kern="1200" cap="none" spc="0" normalizeH="0" baseline="0" noProof="0" dirty="0">
                <a:ln>
                  <a:noFill/>
                </a:ln>
                <a:solidFill>
                  <a:srgbClr val="0F6FC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Georgia" panose="02040502050405020303" pitchFamily="18" charset="0"/>
              </a:rPr>
              <a:t>передає те, чим живе. </a:t>
            </a:r>
          </a:p>
          <a:p>
            <a:pPr marL="457200" marR="0" lvl="0" indent="-4572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uk-UA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Georgia" panose="02040502050405020303" pitchFamily="18" charset="0"/>
              </a:rPr>
              <a:t>Найефективніше виховання </a:t>
            </a:r>
            <a:r>
              <a:rPr kumimoji="0" lang="uk-UA" sz="2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Georgia" panose="02040502050405020303" pitchFamily="18" charset="0"/>
              </a:rPr>
              <a:t>– особисте виконання </a:t>
            </a:r>
            <a:r>
              <a:rPr kumimoji="0" lang="uk-UA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Georgia" panose="02040502050405020303" pitchFamily="18" charset="0"/>
              </a:rPr>
              <a:t>того, чого ми </a:t>
            </a:r>
            <a:r>
              <a:rPr kumimoji="0" lang="uk-UA" sz="2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Georgia" panose="02040502050405020303" pitchFamily="18" charset="0"/>
              </a:rPr>
              <a:t>навчаємо. </a:t>
            </a:r>
            <a:r>
              <a:rPr kumimoji="0" lang="uk-UA" sz="2600" b="1" i="0" u="none" strike="noStrike" kern="1200" cap="none" spc="0" normalizeH="0" baseline="0" noProof="0" dirty="0">
                <a:ln>
                  <a:noFill/>
                </a:ln>
                <a:solidFill>
                  <a:srgbClr val="0F6FC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Georgia" panose="02040502050405020303" pitchFamily="18" charset="0"/>
              </a:rPr>
              <a:t>Виховує те, </a:t>
            </a:r>
            <a:r>
              <a:rPr kumimoji="0" lang="uk-UA" sz="2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F6FC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Georgia" panose="02040502050405020303" pitchFamily="18" charset="0"/>
              </a:rPr>
              <a:t>що діти бачать, а не чують </a:t>
            </a:r>
            <a:r>
              <a:rPr kumimoji="0" lang="uk-UA" sz="2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Georgia" panose="02040502050405020303" pitchFamily="18" charset="0"/>
              </a:rPr>
              <a:t>– </a:t>
            </a:r>
            <a:r>
              <a:rPr kumimoji="0" lang="uk-UA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Georgia" panose="02040502050405020303" pitchFamily="18" charset="0"/>
              </a:rPr>
              <a:t>це </a:t>
            </a:r>
            <a:r>
              <a:rPr kumimoji="0" lang="uk-UA" sz="2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Georgia" panose="02040502050405020303" pitchFamily="18" charset="0"/>
              </a:rPr>
              <a:t>найбільший секрет виховання.</a:t>
            </a:r>
            <a:endParaRPr kumimoji="0" lang="uk-UA" sz="2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Georgia" panose="02040502050405020303" pitchFamily="18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2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Georgia" panose="02040502050405020303" pitchFamily="18" charset="0"/>
              </a:rPr>
              <a:t>Виховують не </a:t>
            </a:r>
            <a:r>
              <a:rPr kumimoji="0" lang="uk-UA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Georgia" panose="02040502050405020303" pitchFamily="18" charset="0"/>
              </a:rPr>
              <a:t>тільки </a:t>
            </a:r>
            <a:r>
              <a:rPr kumimoji="0" lang="uk-UA" sz="2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Georgia" panose="02040502050405020303" pitchFamily="18" charset="0"/>
              </a:rPr>
              <a:t>слова і поради. Гармонійне виховання поєднує приклад</a:t>
            </a:r>
            <a:r>
              <a:rPr kumimoji="0" lang="uk-UA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Georgia" panose="02040502050405020303" pitchFamily="18" charset="0"/>
              </a:rPr>
              <a:t>, родинне середовище, доброзичливе </a:t>
            </a:r>
            <a:r>
              <a:rPr kumimoji="0" lang="uk-UA" sz="2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Georgia" panose="02040502050405020303" pitchFamily="18" charset="0"/>
              </a:rPr>
              <a:t>ставлення. А також прості добрі взаємини, наявні </a:t>
            </a:r>
            <a:r>
              <a:rPr kumimoji="0" lang="uk-UA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Georgia" panose="02040502050405020303" pitchFamily="18" charset="0"/>
              </a:rPr>
              <a:t>між </a:t>
            </a:r>
            <a:r>
              <a:rPr kumimoji="0" lang="uk-UA" sz="2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Georgia" panose="02040502050405020303" pitchFamily="18" charset="0"/>
              </a:rPr>
              <a:t>членами сім’ї та спільноти школи, багатої </a:t>
            </a:r>
            <a:r>
              <a:rPr kumimoji="0" lang="uk-UA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Georgia" panose="02040502050405020303" pitchFamily="18" charset="0"/>
              </a:rPr>
              <a:t>на любов та віру</a:t>
            </a:r>
            <a:r>
              <a:rPr kumimoji="0" lang="uk-UA" sz="2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Georgia" panose="02040502050405020303" pitchFamily="18" charset="0"/>
              </a:rPr>
              <a:t>.</a:t>
            </a:r>
            <a:endParaRPr kumimoji="0" lang="uk-UA" sz="2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780804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11560" y="1124744"/>
            <a:ext cx="7992888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altLang="uk-UA" sz="3200" b="1" i="0" u="none" strike="noStrike" kern="1200" cap="none" spc="0" normalizeH="0" baseline="0" noProof="0" dirty="0">
                <a:ln>
                  <a:noFill/>
                </a:ln>
                <a:solidFill>
                  <a:srgbClr val="0F6FC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Georgia" panose="02040502050405020303" pitchFamily="18" charset="0"/>
              </a:rPr>
              <a:t>Я</a:t>
            </a:r>
            <a:r>
              <a:rPr kumimoji="0" lang="uk-UA" altLang="uk-UA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F6FC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Georgia" panose="02040502050405020303" pitchFamily="18" charset="0"/>
              </a:rPr>
              <a:t>к досягти</a:t>
            </a:r>
            <a:r>
              <a:rPr kumimoji="0" lang="uk-UA" altLang="uk-UA" sz="3200" b="1" i="0" u="none" strike="noStrike" kern="1200" cap="none" spc="0" normalizeH="0" noProof="0" dirty="0" smtClean="0">
                <a:ln>
                  <a:noFill/>
                </a:ln>
                <a:solidFill>
                  <a:srgbClr val="0F6FC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Georgia" panose="02040502050405020303" pitchFamily="18" charset="0"/>
              </a:rPr>
              <a:t> успіху у вихованні</a:t>
            </a:r>
            <a:r>
              <a:rPr kumimoji="0" lang="uk-UA" altLang="uk-UA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F6FC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Georgia" panose="02040502050405020303" pitchFamily="18" charset="0"/>
              </a:rPr>
              <a:t>?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k-UA" altLang="uk-UA" sz="32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 panose="02040502050405020303" pitchFamily="18" charset="0"/>
            </a:endParaRP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uk-UA" altLang="uk-UA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 panose="02040502050405020303" pitchFamily="18" charset="0"/>
              </a:rPr>
              <a:t>Перш за все, </a:t>
            </a:r>
            <a:r>
              <a:rPr kumimoji="0" lang="uk-UA" altLang="uk-UA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Georgia" panose="02040502050405020303" pitchFamily="18" charset="0"/>
              </a:rPr>
              <a:t>бажати</a:t>
            </a:r>
            <a:r>
              <a:rPr kumimoji="0" lang="uk-UA" altLang="uk-UA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 panose="02040502050405020303" pitchFamily="18" charset="0"/>
              </a:rPr>
              <a:t> </a:t>
            </a:r>
            <a:r>
              <a:rPr kumimoji="0" lang="uk-UA" altLang="uk-UA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 panose="02040502050405020303" pitchFamily="18" charset="0"/>
              </a:rPr>
              <a:t>досягти цього</a:t>
            </a:r>
            <a:r>
              <a:rPr kumimoji="0" lang="uk-UA" altLang="uk-UA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 panose="02040502050405020303" pitchFamily="18" charset="0"/>
              </a:rPr>
              <a:t>. </a:t>
            </a:r>
            <a:r>
              <a:rPr kumimoji="0" lang="uk-UA" altLang="uk-UA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 panose="02040502050405020303" pitchFamily="18" charset="0"/>
              </a:rPr>
              <a:t>Поставити собі відповідну мету. </a:t>
            </a: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uk-UA" altLang="uk-UA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 panose="02040502050405020303" pitchFamily="18" charset="0"/>
              </a:rPr>
              <a:t>Визначити і організувати </a:t>
            </a:r>
            <a:r>
              <a:rPr kumimoji="0" lang="uk-UA" altLang="uk-UA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Georgia" panose="02040502050405020303" pitchFamily="18" charset="0"/>
              </a:rPr>
              <a:t>конкретні кроки</a:t>
            </a:r>
            <a:r>
              <a:rPr kumimoji="0" lang="uk-UA" altLang="uk-UA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 panose="02040502050405020303" pitchFamily="18" charset="0"/>
              </a:rPr>
              <a:t>,</a:t>
            </a:r>
            <a:r>
              <a:rPr kumimoji="0" lang="uk-UA" altLang="uk-UA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 panose="02040502050405020303" pitchFamily="18" charset="0"/>
              </a:rPr>
              <a:t> </a:t>
            </a:r>
            <a:r>
              <a:rPr kumimoji="0" lang="uk-UA" altLang="uk-UA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 panose="02040502050405020303" pitchFamily="18" charset="0"/>
              </a:rPr>
              <a:t>які б допомогли </a:t>
            </a:r>
            <a:r>
              <a:rPr kumimoji="0" lang="uk-UA" altLang="uk-UA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 panose="02040502050405020303" pitchFamily="18" charset="0"/>
              </a:rPr>
              <a:t>поступово </a:t>
            </a:r>
            <a:r>
              <a:rPr kumimoji="0" lang="uk-UA" altLang="uk-UA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 panose="02040502050405020303" pitchFamily="18" charset="0"/>
              </a:rPr>
              <a:t>наближатись до </a:t>
            </a:r>
            <a:r>
              <a:rPr kumimoji="0" lang="uk-UA" altLang="uk-UA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 panose="02040502050405020303" pitchFamily="18" charset="0"/>
              </a:rPr>
              <a:t>цілі.</a:t>
            </a: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uk-UA" altLang="uk-UA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 panose="02040502050405020303" pitchFamily="18" charset="0"/>
              </a:rPr>
              <a:t>Ці </a:t>
            </a:r>
            <a:r>
              <a:rPr kumimoji="0" lang="uk-UA" altLang="uk-UA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 panose="02040502050405020303" pitchFamily="18" charset="0"/>
              </a:rPr>
              <a:t>кроки та </a:t>
            </a:r>
            <a:r>
              <a:rPr kumimoji="0" lang="uk-UA" altLang="uk-UA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 panose="02040502050405020303" pitchFamily="18" charset="0"/>
              </a:rPr>
              <a:t>їхня </a:t>
            </a:r>
            <a:r>
              <a:rPr kumimoji="0" lang="uk-UA" altLang="uk-UA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Georgia" panose="02040502050405020303" pitchFamily="18" charset="0"/>
              </a:rPr>
              <a:t>постійність</a:t>
            </a:r>
            <a:r>
              <a:rPr kumimoji="0" lang="uk-UA" altLang="uk-UA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 panose="02040502050405020303" pitchFamily="18" charset="0"/>
              </a:rPr>
              <a:t> </a:t>
            </a:r>
            <a:r>
              <a:rPr kumimoji="0" lang="uk-UA" altLang="uk-UA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 panose="02040502050405020303" pitchFamily="18" charset="0"/>
              </a:rPr>
              <a:t>приведуть до </a:t>
            </a:r>
            <a:r>
              <a:rPr kumimoji="0" lang="uk-UA" altLang="uk-UA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 panose="02040502050405020303" pitchFamily="18" charset="0"/>
              </a:rPr>
              <a:t>бажаного </a:t>
            </a:r>
            <a:r>
              <a:rPr kumimoji="0" lang="uk-UA" altLang="uk-UA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 panose="02040502050405020303" pitchFamily="18" charset="0"/>
              </a:rPr>
              <a:t>результату.</a:t>
            </a:r>
            <a:endParaRPr kumimoji="0" lang="uk-UA" altLang="uk-UA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59046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51520" y="1052736"/>
            <a:ext cx="8640960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F6FC6"/>
                </a:solidFill>
                <a:effectLst/>
                <a:uLnTx/>
                <a:uFillTx/>
                <a:latin typeface="Georgia" panose="02040502050405020303" pitchFamily="18" charset="0"/>
              </a:rPr>
              <a:t>Духовність як мета </a:t>
            </a:r>
            <a:r>
              <a:rPr kumimoji="0" lang="uk-UA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 panose="02040502050405020303" pitchFamily="18" charset="0"/>
              </a:rPr>
              <a:t>є свідомою спрямованістю успішного християнського педагога. Це те</a:t>
            </a:r>
            <a:r>
              <a:rPr kumimoji="0" lang="uk-UA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 panose="02040502050405020303" pitchFamily="18" charset="0"/>
              </a:rPr>
              <a:t>, </a:t>
            </a:r>
            <a:r>
              <a:rPr kumimoji="0" lang="uk-UA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 panose="02040502050405020303" pitchFamily="18" charset="0"/>
              </a:rPr>
              <a:t>що ми покликані осягнути </a:t>
            </a:r>
            <a:r>
              <a:rPr kumimoji="0" lang="uk-UA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 panose="02040502050405020303" pitchFamily="18" charset="0"/>
              </a:rPr>
              <a:t>в </a:t>
            </a:r>
            <a:r>
              <a:rPr kumimoji="0" lang="uk-UA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 panose="02040502050405020303" pitchFamily="18" charset="0"/>
              </a:rPr>
              <a:t>житті. Шлях єдності з </a:t>
            </a:r>
            <a:r>
              <a:rPr kumimoji="0" lang="uk-UA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 panose="02040502050405020303" pitchFamily="18" charset="0"/>
              </a:rPr>
              <a:t>Господом, </a:t>
            </a:r>
            <a:r>
              <a:rPr kumimoji="0" lang="uk-UA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 panose="02040502050405020303" pitchFamily="18" charset="0"/>
              </a:rPr>
              <a:t>святість, що веде у Вічність.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k-UA" sz="28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 panose="02040502050405020303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Georgia" panose="02040502050405020303" pitchFamily="18" charset="0"/>
              </a:rPr>
              <a:t>Постійні кроки для осягнення</a:t>
            </a:r>
            <a:endParaRPr kumimoji="0" lang="uk-UA" sz="2800" b="1" i="0" u="none" strike="noStrike" kern="1200" cap="none" spc="0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Georgia" panose="02040502050405020303" pitchFamily="18" charset="0"/>
            </a:endParaRP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uk-UA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 panose="02040502050405020303" pitchFamily="18" charset="0"/>
              </a:rPr>
              <a:t>Зусилля</a:t>
            </a:r>
            <a:r>
              <a:rPr kumimoji="0" lang="uk-UA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 panose="02040502050405020303" pitchFamily="18" charset="0"/>
              </a:rPr>
              <a:t>, старанність, наполегливість.</a:t>
            </a: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uk-UA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 panose="02040502050405020303" pitchFamily="18" charset="0"/>
              </a:rPr>
              <a:t>Практичне знання </a:t>
            </a:r>
            <a:r>
              <a:rPr kumimoji="0" lang="uk-UA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 panose="02040502050405020303" pitchFamily="18" charset="0"/>
              </a:rPr>
              <a:t>про </a:t>
            </a:r>
            <a:r>
              <a:rPr kumimoji="0" lang="uk-UA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 panose="02040502050405020303" pitchFamily="18" charset="0"/>
              </a:rPr>
              <a:t>Бога як про вищий ідеал і цінність (розвиток духовності).</a:t>
            </a:r>
            <a:endParaRPr kumimoji="0" lang="uk-UA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 panose="02040502050405020303" pitchFamily="18" charset="0"/>
            </a:endParaRP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uk-UA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 panose="02040502050405020303" pitchFamily="18" charset="0"/>
              </a:rPr>
              <a:t>Практика життя, організованого </a:t>
            </a:r>
            <a:r>
              <a:rPr kumimoji="0" lang="uk-UA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 panose="02040502050405020303" pitchFamily="18" charset="0"/>
              </a:rPr>
              <a:t>згідно </a:t>
            </a:r>
            <a:r>
              <a:rPr kumimoji="0" lang="uk-UA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 panose="02040502050405020303" pitchFamily="18" charset="0"/>
              </a:rPr>
              <a:t>духовних </a:t>
            </a:r>
            <a:r>
              <a:rPr kumimoji="0" lang="uk-UA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 panose="02040502050405020303" pitchFamily="18" charset="0"/>
              </a:rPr>
              <a:t>пріоритетів та </a:t>
            </a:r>
            <a:r>
              <a:rPr kumimoji="0" lang="uk-UA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 panose="02040502050405020303" pitchFamily="18" charset="0"/>
              </a:rPr>
              <a:t>відповідного ставлення </a:t>
            </a:r>
            <a:r>
              <a:rPr kumimoji="0" lang="uk-UA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 panose="02040502050405020303" pitchFamily="18" charset="0"/>
              </a:rPr>
              <a:t>до них</a:t>
            </a:r>
            <a:r>
              <a:rPr kumimoji="0" lang="uk-UA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 panose="02040502050405020303" pitchFamily="18" charset="0"/>
              </a:rPr>
              <a:t>.</a:t>
            </a:r>
            <a:endParaRPr kumimoji="0" lang="uk-UA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576251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81963" y="1080446"/>
            <a:ext cx="8640960" cy="50475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altLang="uk-UA" sz="2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 panose="02040502050405020303" pitchFamily="18" charset="0"/>
                <a:cs typeface="Times New Roman" panose="02020603050405020304" pitchFamily="18" charset="0"/>
              </a:rPr>
              <a:t>Успіх педагога не пізнається з того, чого він досяг у </a:t>
            </a:r>
            <a:r>
              <a:rPr kumimoji="0" lang="uk-UA" altLang="uk-UA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 panose="02040502050405020303" pitchFamily="18" charset="0"/>
                <a:cs typeface="Times New Roman" panose="02020603050405020304" pitchFamily="18" charset="0"/>
              </a:rPr>
              <a:t>порівнянні з досягненнями </a:t>
            </a:r>
            <a:r>
              <a:rPr kumimoji="0" lang="uk-UA" altLang="uk-UA" sz="2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 panose="02040502050405020303" pitchFamily="18" charset="0"/>
                <a:cs typeface="Times New Roman" panose="02020603050405020304" pitchFamily="18" charset="0"/>
              </a:rPr>
              <a:t>інших. Якісне життя і діяльність педагога</a:t>
            </a:r>
            <a:r>
              <a:rPr kumimoji="0" lang="uk-UA" altLang="uk-UA" sz="2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 panose="02040502050405020303" pitchFamily="18" charset="0"/>
                <a:cs typeface="Times New Roman" panose="02020603050405020304" pitchFamily="18" charset="0"/>
              </a:rPr>
              <a:t> – </a:t>
            </a:r>
            <a:r>
              <a:rPr kumimoji="0" lang="uk-UA" altLang="uk-UA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 panose="02040502050405020303" pitchFamily="18" charset="0"/>
                <a:cs typeface="Times New Roman" panose="02020603050405020304" pitchFamily="18" charset="0"/>
              </a:rPr>
              <a:t>це те, </a:t>
            </a:r>
            <a:r>
              <a:rPr kumimoji="0" lang="uk-UA" altLang="uk-UA" sz="2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Georgia" panose="02040502050405020303" pitchFamily="18" charset="0"/>
                <a:cs typeface="Times New Roman" panose="02020603050405020304" pitchFamily="18" charset="0"/>
              </a:rPr>
              <a:t>наскільки більше він зробив щиро та з любові у </a:t>
            </a:r>
            <a:r>
              <a:rPr kumimoji="0" lang="uk-UA" altLang="uk-UA" sz="26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Georgia" panose="02040502050405020303" pitchFamily="18" charset="0"/>
                <a:cs typeface="Times New Roman" panose="02020603050405020304" pitchFamily="18" charset="0"/>
              </a:rPr>
              <a:t>порівнянні з тим, що </a:t>
            </a:r>
            <a:r>
              <a:rPr kumimoji="0" lang="uk-UA" altLang="uk-UA" sz="2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Georgia" panose="02040502050405020303" pitchFamily="18" charset="0"/>
                <a:cs typeface="Times New Roman" panose="02020603050405020304" pitchFamily="18" charset="0"/>
              </a:rPr>
              <a:t>формально «повинен»</a:t>
            </a:r>
            <a:r>
              <a:rPr kumimoji="0" lang="uk-UA" altLang="uk-UA" sz="2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F6FC6"/>
                </a:solidFill>
                <a:effectLst/>
                <a:uLnTx/>
                <a:uFillTx/>
                <a:latin typeface="Georgia" panose="02040502050405020303" pitchFamily="18" charset="0"/>
                <a:cs typeface="Times New Roman" panose="02020603050405020304" pitchFamily="18" charset="0"/>
              </a:rPr>
              <a:t> </a:t>
            </a:r>
            <a:r>
              <a:rPr kumimoji="0" lang="uk-UA" altLang="uk-UA" sz="2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 panose="02040502050405020303" pitchFamily="18" charset="0"/>
                <a:cs typeface="Times New Roman" panose="02020603050405020304" pitchFamily="18" charset="0"/>
              </a:rPr>
              <a:t>був </a:t>
            </a:r>
            <a:r>
              <a:rPr kumimoji="0" lang="uk-UA" altLang="uk-UA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 panose="02040502050405020303" pitchFamily="18" charset="0"/>
                <a:cs typeface="Times New Roman" panose="02020603050405020304" pitchFamily="18" charset="0"/>
              </a:rPr>
              <a:t>зробити.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k-UA" altLang="uk-UA" sz="10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 panose="02040502050405020303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altLang="uk-UA" sz="2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 panose="02040502050405020303" pitchFamily="18" charset="0"/>
                <a:cs typeface="Times New Roman" panose="02020603050405020304" pitchFamily="18" charset="0"/>
              </a:rPr>
              <a:t>Педагог успішний, </a:t>
            </a:r>
            <a:r>
              <a:rPr kumimoji="0" lang="uk-UA" altLang="uk-UA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 panose="02040502050405020303" pitchFamily="18" charset="0"/>
                <a:cs typeface="Times New Roman" panose="02020603050405020304" pitchFamily="18" charset="0"/>
              </a:rPr>
              <a:t>якщо </a:t>
            </a:r>
            <a:r>
              <a:rPr kumimoji="0" lang="uk-UA" altLang="uk-UA" sz="2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 panose="02040502050405020303" pitchFamily="18" charset="0"/>
                <a:cs typeface="Times New Roman" panose="02020603050405020304" pitchFamily="18" charset="0"/>
              </a:rPr>
              <a:t>живе згідно покликання, прагне особистої </a:t>
            </a:r>
            <a:r>
              <a:rPr kumimoji="0" lang="uk-UA" altLang="uk-UA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 panose="02040502050405020303" pitchFamily="18" charset="0"/>
                <a:cs typeface="Times New Roman" panose="02020603050405020304" pitchFamily="18" charset="0"/>
              </a:rPr>
              <a:t>досконалості. </a:t>
            </a:r>
            <a:r>
              <a:rPr kumimoji="0" lang="uk-UA" altLang="uk-UA" sz="2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 panose="02040502050405020303" pitchFamily="18" charset="0"/>
                <a:cs typeface="Times New Roman" panose="02020603050405020304" pitchFamily="18" charset="0"/>
              </a:rPr>
              <a:t>Якщо людина вирішить змагатися з самим собою, а не з іншими, тоді немає часу на конкуренцію. Має значення одне – стати самим собою, тим, ким прагне бачити людину Бог. </a:t>
            </a:r>
            <a:r>
              <a:rPr kumimoji="0" lang="uk-UA" altLang="uk-UA" sz="2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Georgia" panose="02040502050405020303" pitchFamily="18" charset="0"/>
                <a:cs typeface="Times New Roman" panose="02020603050405020304" pitchFamily="18" charset="0"/>
              </a:rPr>
              <a:t>Лише ставши тими, ким ми </a:t>
            </a:r>
            <a:r>
              <a:rPr kumimoji="0" lang="uk-UA" altLang="uk-UA" sz="2600" b="1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Georgia" panose="02040502050405020303" pitchFamily="18" charset="0"/>
                <a:cs typeface="Times New Roman" panose="02020603050405020304" pitchFamily="18" charset="0"/>
              </a:rPr>
              <a:t>здатні стати, </a:t>
            </a:r>
            <a:r>
              <a:rPr kumimoji="0" lang="uk-UA" altLang="uk-UA" sz="2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Georgia" panose="02040502050405020303" pitchFamily="18" charset="0"/>
                <a:cs typeface="Times New Roman" panose="02020603050405020304" pitchFamily="18" charset="0"/>
              </a:rPr>
              <a:t>досягнемо всього </a:t>
            </a:r>
            <a:r>
              <a:rPr kumimoji="0" lang="uk-UA" altLang="uk-UA" sz="2600" b="1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Georgia" panose="02040502050405020303" pitchFamily="18" charset="0"/>
                <a:cs typeface="Times New Roman" panose="02020603050405020304" pitchFamily="18" charset="0"/>
              </a:rPr>
              <a:t>того, чого </a:t>
            </a:r>
            <a:r>
              <a:rPr kumimoji="0" lang="uk-UA" altLang="uk-UA" sz="2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Georgia" panose="02040502050405020303" pitchFamily="18" charset="0"/>
                <a:cs typeface="Times New Roman" panose="02020603050405020304" pitchFamily="18" charset="0"/>
              </a:rPr>
              <a:t>здатні досягти. </a:t>
            </a:r>
            <a:endParaRPr kumimoji="0" lang="uk-UA" altLang="uk-UA" sz="2600" b="1" i="0" u="none" strike="noStrike" kern="1200" cap="none" spc="0" normalizeH="0" baseline="0" noProof="0" dirty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Georgia" panose="02040502050405020303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567123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23528" y="1988840"/>
            <a:ext cx="8820472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altLang="uk-UA" sz="6000" b="1" dirty="0" smtClean="0">
                <a:solidFill>
                  <a:schemeClr val="accent1"/>
                </a:solidFill>
                <a:latin typeface="Georgia" panose="02040502050405020303" pitchFamily="18" charset="0"/>
              </a:rPr>
              <a:t>Особа християнського педагога</a:t>
            </a:r>
            <a:endParaRPr lang="uk-UA" altLang="uk-UA" sz="6000" b="1" dirty="0">
              <a:solidFill>
                <a:schemeClr val="accent1"/>
              </a:solidFill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66412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95536" y="1124744"/>
            <a:ext cx="8280920" cy="54168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altLang="uk-UA" sz="280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 panose="02040502050405020303" pitchFamily="18" charset="0"/>
              </a:rPr>
              <a:t>Вихователь </a:t>
            </a:r>
            <a:r>
              <a:rPr kumimoji="0" lang="uk-UA" altLang="uk-UA" sz="280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 panose="02040502050405020303" pitchFamily="18" charset="0"/>
              </a:rPr>
              <a:t>– це людина, </a:t>
            </a:r>
            <a:r>
              <a:rPr kumimoji="0" lang="uk-UA" altLang="uk-UA" sz="280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 panose="02040502050405020303" pitchFamily="18" charset="0"/>
              </a:rPr>
              <a:t>яка </a:t>
            </a:r>
            <a:r>
              <a:rPr kumimoji="0" lang="uk-UA" altLang="uk-UA" sz="2800" b="1" u="none" strike="noStrike" kern="1200" cap="none" spc="0" normalizeH="0" baseline="0" noProof="0" dirty="0">
                <a:ln>
                  <a:noFill/>
                </a:ln>
                <a:solidFill>
                  <a:srgbClr val="0F6FC6"/>
                </a:solidFill>
                <a:effectLst/>
                <a:uLnTx/>
                <a:uFillTx/>
                <a:latin typeface="Georgia" panose="02040502050405020303" pitchFamily="18" charset="0"/>
              </a:rPr>
              <a:t>присвятила себе благу</a:t>
            </a:r>
            <a:r>
              <a:rPr kumimoji="0" lang="uk-UA" altLang="uk-UA" sz="2800" b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 panose="02040502050405020303" pitchFamily="18" charset="0"/>
              </a:rPr>
              <a:t> </a:t>
            </a:r>
            <a:r>
              <a:rPr kumimoji="0" lang="uk-UA" altLang="uk-UA" sz="280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 panose="02040502050405020303" pitchFamily="18" charset="0"/>
              </a:rPr>
              <a:t>своїх вихованців; тому він </a:t>
            </a:r>
            <a:r>
              <a:rPr kumimoji="0" lang="uk-UA" altLang="uk-UA" sz="280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 panose="02040502050405020303" pitchFamily="18" charset="0"/>
              </a:rPr>
              <a:t>має </a:t>
            </a:r>
            <a:r>
              <a:rPr kumimoji="0" lang="uk-UA" altLang="uk-UA" sz="280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 panose="02040502050405020303" pitchFamily="18" charset="0"/>
              </a:rPr>
              <a:t>бути готовим зустріти будь-яку </a:t>
            </a:r>
            <a:r>
              <a:rPr kumimoji="0" lang="uk-UA" altLang="uk-UA" sz="280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 panose="02040502050405020303" pitchFamily="18" charset="0"/>
              </a:rPr>
              <a:t>неприємність</a:t>
            </a:r>
            <a:r>
              <a:rPr kumimoji="0" lang="uk-UA" altLang="uk-UA" sz="280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 panose="02040502050405020303" pitchFamily="18" charset="0"/>
              </a:rPr>
              <a:t> і</a:t>
            </a:r>
            <a:r>
              <a:rPr kumimoji="0" lang="uk-UA" altLang="uk-UA" sz="280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 panose="02040502050405020303" pitchFamily="18" charset="0"/>
              </a:rPr>
              <a:t> </a:t>
            </a:r>
            <a:r>
              <a:rPr kumimoji="0" lang="uk-UA" altLang="uk-UA" sz="280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 panose="02040502050405020303" pitchFamily="18" charset="0"/>
              </a:rPr>
              <a:t>перенести будь-яку працю, </a:t>
            </a:r>
            <a:r>
              <a:rPr kumimoji="0" lang="uk-UA" altLang="uk-UA" sz="280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 panose="02040502050405020303" pitchFamily="18" charset="0"/>
              </a:rPr>
              <a:t>щоби </a:t>
            </a:r>
            <a:r>
              <a:rPr kumimoji="0" lang="uk-UA" altLang="uk-UA" sz="280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 panose="02040502050405020303" pitchFamily="18" charset="0"/>
              </a:rPr>
              <a:t>досягти своєї </a:t>
            </a:r>
            <a:r>
              <a:rPr kumimoji="0" lang="uk-UA" altLang="uk-UA" sz="280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 panose="02040502050405020303" pitchFamily="18" charset="0"/>
              </a:rPr>
              <a:t>мети – громадянського, </a:t>
            </a:r>
            <a:r>
              <a:rPr kumimoji="0" lang="uk-UA" altLang="uk-UA" sz="280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 panose="02040502050405020303" pitchFamily="18" charset="0"/>
              </a:rPr>
              <a:t>етичного, наукового виховання своїх </a:t>
            </a:r>
            <a:r>
              <a:rPr kumimoji="0" lang="uk-UA" altLang="uk-UA" sz="280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 panose="02040502050405020303" pitchFamily="18" charset="0"/>
              </a:rPr>
              <a:t>учнів.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k-UA" altLang="uk-UA" sz="1000" b="1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 panose="02040502050405020303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altLang="uk-UA" sz="280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 panose="02040502050405020303" pitchFamily="18" charset="0"/>
              </a:rPr>
              <a:t>Я </a:t>
            </a:r>
            <a:r>
              <a:rPr kumimoji="0" lang="uk-UA" altLang="uk-UA" sz="280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 panose="02040502050405020303" pitchFamily="18" charset="0"/>
              </a:rPr>
              <a:t>сам мав намір віддати всі свої сили та всі свої труди ради того, </a:t>
            </a:r>
            <a:r>
              <a:rPr kumimoji="0" lang="uk-UA" altLang="uk-UA" sz="280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 panose="02040502050405020303" pitchFamily="18" charset="0"/>
              </a:rPr>
              <a:t>щоби </a:t>
            </a:r>
            <a:r>
              <a:rPr kumimoji="0" lang="uk-UA" altLang="uk-UA" sz="280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 panose="02040502050405020303" pitchFamily="18" charset="0"/>
              </a:rPr>
              <a:t>виховати </a:t>
            </a:r>
            <a:r>
              <a:rPr kumimoji="0" lang="uk-UA" altLang="uk-UA" sz="280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 panose="02040502050405020303" pitchFamily="18" charset="0"/>
              </a:rPr>
              <a:t>добрих громадян </a:t>
            </a:r>
            <a:r>
              <a:rPr kumimoji="0" lang="uk-UA" altLang="uk-UA" sz="280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 panose="02040502050405020303" pitchFamily="18" charset="0"/>
              </a:rPr>
              <a:t>на цій землі, </a:t>
            </a:r>
            <a:r>
              <a:rPr kumimoji="0" lang="uk-UA" altLang="uk-UA" sz="280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 panose="02040502050405020303" pitchFamily="18" charset="0"/>
              </a:rPr>
              <a:t>аби </a:t>
            </a:r>
            <a:r>
              <a:rPr kumimoji="0" lang="uk-UA" altLang="uk-UA" sz="280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 panose="02040502050405020303" pitchFamily="18" charset="0"/>
              </a:rPr>
              <a:t>потім вони стали </a:t>
            </a:r>
            <a:r>
              <a:rPr kumimoji="0" lang="uk-UA" altLang="uk-UA" sz="2800" b="1" u="none" strike="noStrike" kern="1200" cap="none" spc="0" normalizeH="0" baseline="0" noProof="0" dirty="0">
                <a:ln>
                  <a:noFill/>
                </a:ln>
                <a:solidFill>
                  <a:srgbClr val="0F6FC6"/>
                </a:solidFill>
                <a:effectLst/>
                <a:uLnTx/>
                <a:uFillTx/>
                <a:latin typeface="Georgia" panose="02040502050405020303" pitchFamily="18" charset="0"/>
              </a:rPr>
              <a:t>жителями Н</a:t>
            </a:r>
            <a:r>
              <a:rPr kumimoji="0" lang="uk-UA" altLang="uk-UA" sz="2800" b="1" u="none" strike="noStrike" kern="1200" cap="none" spc="0" normalizeH="0" baseline="0" noProof="0" dirty="0" smtClean="0">
                <a:ln>
                  <a:noFill/>
                </a:ln>
                <a:solidFill>
                  <a:srgbClr val="0F6FC6"/>
                </a:solidFill>
                <a:effectLst/>
                <a:uLnTx/>
                <a:uFillTx/>
                <a:latin typeface="Georgia" panose="02040502050405020303" pitchFamily="18" charset="0"/>
              </a:rPr>
              <a:t>ебесної батьківщини</a:t>
            </a:r>
            <a:r>
              <a:rPr kumimoji="0" lang="uk-UA" altLang="uk-UA" sz="280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 panose="02040502050405020303" pitchFamily="18" charset="0"/>
              </a:rPr>
              <a:t>.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altLang="uk-UA" sz="2800" b="1" i="1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Georgia" panose="02040502050405020303" pitchFamily="18" charset="0"/>
              </a:rPr>
              <a:t>Св</a:t>
            </a:r>
            <a:r>
              <a:rPr kumimoji="0" lang="uk-UA" altLang="uk-UA" sz="2800" b="1" i="1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Georgia" panose="02040502050405020303" pitchFamily="18" charset="0"/>
              </a:rPr>
              <a:t>. Іван Боско</a:t>
            </a:r>
            <a:endParaRPr kumimoji="0" lang="uk-UA" altLang="uk-UA" sz="2800" b="1" i="1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Georgia" panose="02040502050405020303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k-UA" altLang="uk-UA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417536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51520" y="1124744"/>
            <a:ext cx="8496944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2800" b="1" u="none" strike="noStrike" kern="1200" cap="none" spc="0" normalizeH="0" baseline="0" noProof="0" dirty="0">
                <a:ln>
                  <a:noFill/>
                </a:ln>
                <a:solidFill>
                  <a:srgbClr val="0F6FC6"/>
                </a:solidFill>
                <a:effectLst/>
                <a:uLnTx/>
                <a:uFillTx/>
                <a:latin typeface="Georgia" panose="02040502050405020303" pitchFamily="18" charset="0"/>
              </a:rPr>
              <a:t>Мета педагога як </a:t>
            </a:r>
            <a:r>
              <a:rPr kumimoji="0" lang="uk-UA" sz="2800" b="1" u="none" strike="noStrike" kern="1200" cap="none" spc="0" normalizeH="0" baseline="0" noProof="0" dirty="0" smtClean="0">
                <a:ln>
                  <a:noFill/>
                </a:ln>
                <a:solidFill>
                  <a:srgbClr val="0F6FC6"/>
                </a:solidFill>
                <a:effectLst/>
                <a:uLnTx/>
                <a:uFillTx/>
                <a:latin typeface="Georgia" panose="02040502050405020303" pitchFamily="18" charset="0"/>
              </a:rPr>
              <a:t>християнського вихователя </a:t>
            </a:r>
            <a:r>
              <a:rPr kumimoji="0" lang="uk-UA" sz="2800" b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 panose="02040502050405020303" pitchFamily="18" charset="0"/>
              </a:rPr>
              <a:t>– </a:t>
            </a:r>
            <a:r>
              <a:rPr kumimoji="0" lang="uk-UA" sz="2800" b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 panose="02040502050405020303" pitchFamily="18" charset="0"/>
              </a:rPr>
              <a:t>не </a:t>
            </a:r>
            <a:r>
              <a:rPr kumimoji="0" lang="uk-UA" sz="2800" b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 panose="02040502050405020303" pitchFamily="18" charset="0"/>
              </a:rPr>
              <a:t>лише вчити дитину </a:t>
            </a:r>
            <a:r>
              <a:rPr kumimoji="0" lang="uk-UA" sz="2800" b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 panose="02040502050405020303" pitchFamily="18" charset="0"/>
              </a:rPr>
              <a:t>сприймати інформацію.</a:t>
            </a:r>
            <a:r>
              <a:rPr kumimoji="0" lang="uk-UA" sz="2800" b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 panose="02040502050405020303" pitchFamily="18" charset="0"/>
              </a:rPr>
              <a:t> </a:t>
            </a:r>
            <a:r>
              <a:rPr kumimoji="0" lang="uk-UA" sz="2800" b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 panose="02040502050405020303" pitchFamily="18" charset="0"/>
              </a:rPr>
              <a:t>Через ставлення</a:t>
            </a:r>
            <a:r>
              <a:rPr kumimoji="0" lang="uk-UA" sz="2800" b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 panose="02040502050405020303" pitchFamily="18" charset="0"/>
              </a:rPr>
              <a:t>, </a:t>
            </a:r>
            <a:r>
              <a:rPr kumimoji="0" lang="uk-UA" sz="2800" b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 panose="02040502050405020303" pitchFamily="18" charset="0"/>
              </a:rPr>
              <a:t>приклад і </a:t>
            </a:r>
            <a:r>
              <a:rPr kumimoji="0" lang="uk-UA" sz="2800" b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 panose="02040502050405020303" pitchFamily="18" charset="0"/>
              </a:rPr>
              <a:t>поведінку </a:t>
            </a:r>
            <a:r>
              <a:rPr kumimoji="0" lang="uk-UA" sz="2800" b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 panose="02040502050405020303" pitchFamily="18" charset="0"/>
              </a:rPr>
              <a:t>ми покликані вчити учнів робити добро і здобувати </a:t>
            </a:r>
            <a:r>
              <a:rPr kumimoji="0" lang="uk-UA" sz="2800" b="1" u="none" strike="noStrike" kern="1200" cap="none" spc="0" normalizeH="0" baseline="0" noProof="0" dirty="0" smtClean="0">
                <a:ln>
                  <a:noFill/>
                </a:ln>
                <a:solidFill>
                  <a:srgbClr val="0F6FC6"/>
                </a:solidFill>
                <a:effectLst/>
                <a:uLnTx/>
                <a:uFillTx/>
                <a:latin typeface="Georgia" panose="02040502050405020303" pitchFamily="18" charset="0"/>
              </a:rPr>
              <a:t>ціннісний досвід</a:t>
            </a:r>
            <a:r>
              <a:rPr kumimoji="0" lang="uk-UA" sz="2800" b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 panose="02040502050405020303" pitchFamily="18" charset="0"/>
              </a:rPr>
              <a:t>, передаючи таким чином прагнення </a:t>
            </a:r>
            <a:r>
              <a:rPr kumimoji="0" lang="uk-UA" sz="2800" b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 panose="02040502050405020303" pitchFamily="18" charset="0"/>
              </a:rPr>
              <a:t>всім серцем розуміти своє життя і </a:t>
            </a:r>
            <a:r>
              <a:rPr kumimoji="0" lang="uk-UA" sz="2800" b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 panose="02040502050405020303" pitchFamily="18" charset="0"/>
              </a:rPr>
              <a:t>формувати справжні  </a:t>
            </a:r>
            <a:r>
              <a:rPr kumimoji="0" lang="uk-UA" sz="2800" b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 panose="02040502050405020303" pitchFamily="18" charset="0"/>
              </a:rPr>
              <a:t>людські </a:t>
            </a:r>
            <a:r>
              <a:rPr kumimoji="0" lang="uk-UA" sz="2800" b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 panose="02040502050405020303" pitchFamily="18" charset="0"/>
              </a:rPr>
              <a:t>цінності.</a:t>
            </a:r>
            <a:endParaRPr kumimoji="0" lang="uk-UA" sz="1000" b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 panose="02040502050405020303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3200" b="1" u="none" strike="noStrike" kern="1200" cap="none" spc="0" normalizeH="0" baseline="0" noProof="0" dirty="0" smtClean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Georgia" panose="02040502050405020303" pitchFamily="18" charset="0"/>
              </a:rPr>
              <a:t>Педагог-християнин вчить гідності й свідчить, що </a:t>
            </a:r>
            <a:r>
              <a:rPr kumimoji="0" lang="uk-UA" sz="3200" b="1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Georgia" panose="02040502050405020303" pitchFamily="18" charset="0"/>
              </a:rPr>
              <a:t>найглибша </a:t>
            </a:r>
            <a:r>
              <a:rPr kumimoji="0" lang="uk-UA" sz="3200" b="1" u="none" strike="noStrike" kern="1200" cap="none" spc="0" normalizeH="0" baseline="0" noProof="0" dirty="0" smtClean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Georgia" panose="02040502050405020303" pitchFamily="18" charset="0"/>
              </a:rPr>
              <a:t>радість –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3200" b="1" u="none" strike="noStrike" kern="1200" cap="none" spc="0" normalizeH="0" baseline="0" noProof="0" dirty="0" smtClean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Georgia" panose="02040502050405020303" pitchFamily="18" charset="0"/>
              </a:rPr>
              <a:t>жити </a:t>
            </a:r>
            <a:r>
              <a:rPr kumimoji="0" lang="uk-UA" sz="3200" b="1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Georgia" panose="02040502050405020303" pitchFamily="18" charset="0"/>
              </a:rPr>
              <a:t>в любові. </a:t>
            </a:r>
          </a:p>
        </p:txBody>
      </p:sp>
    </p:spTree>
    <p:extLst>
      <p:ext uri="{BB962C8B-B14F-4D97-AF65-F5344CB8AC3E}">
        <p14:creationId xmlns:p14="http://schemas.microsoft.com/office/powerpoint/2010/main" val="27524210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9512" y="1052736"/>
            <a:ext cx="8712968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altLang="uk-UA" sz="3200" b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 panose="02040502050405020303" pitchFamily="18" charset="0"/>
              </a:rPr>
              <a:t>Для того, </a:t>
            </a:r>
            <a:r>
              <a:rPr kumimoji="0" lang="uk-UA" altLang="uk-UA" sz="3200" b="1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 panose="02040502050405020303" pitchFamily="18" charset="0"/>
              </a:rPr>
              <a:t>щоби з любов'ю завойовувати серця учнів, </a:t>
            </a:r>
            <a:r>
              <a:rPr kumimoji="0" lang="uk-UA" altLang="uk-UA" sz="3200" b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 panose="02040502050405020303" pitchFamily="18" charset="0"/>
              </a:rPr>
              <a:t>не можна </a:t>
            </a:r>
            <a:r>
              <a:rPr kumimoji="0" lang="uk-UA" altLang="uk-UA" sz="3200" b="1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 panose="02040502050405020303" pitchFamily="18" charset="0"/>
              </a:rPr>
              <a:t>представляти владу «начальника».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k-UA" altLang="uk-UA" sz="3200" b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 panose="02040502050405020303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altLang="uk-UA" sz="3200" b="1" u="none" strike="noStrike" kern="1200" cap="none" spc="0" normalizeH="0" baseline="0" noProof="0" dirty="0" smtClean="0">
                <a:ln>
                  <a:noFill/>
                </a:ln>
                <a:solidFill>
                  <a:srgbClr val="0F6FC6"/>
                </a:solidFill>
                <a:effectLst/>
                <a:uLnTx/>
                <a:uFillTx/>
                <a:latin typeface="Georgia" panose="02040502050405020303" pitchFamily="18" charset="0"/>
              </a:rPr>
              <a:t>Необхідним </a:t>
            </a:r>
            <a:r>
              <a:rPr kumimoji="0" lang="uk-UA" altLang="uk-UA" sz="3200" b="1" u="none" strike="noStrike" kern="1200" cap="none" spc="0" normalizeH="0" baseline="0" noProof="0" dirty="0">
                <a:ln>
                  <a:noFill/>
                </a:ln>
                <a:solidFill>
                  <a:srgbClr val="0F6FC6"/>
                </a:solidFill>
                <a:effectLst/>
                <a:uLnTx/>
                <a:uFillTx/>
                <a:latin typeface="Georgia" panose="02040502050405020303" pitchFamily="18" charset="0"/>
              </a:rPr>
              <a:t>є авторитет людини, якій можна довіряти, </a:t>
            </a:r>
            <a:r>
              <a:rPr kumimoji="0" lang="uk-UA" altLang="uk-UA" sz="3200" b="1" u="none" strike="noStrike" kern="1200" cap="none" spc="0" normalizeH="0" baseline="0" noProof="0" dirty="0" smtClean="0">
                <a:ln>
                  <a:noFill/>
                </a:ln>
                <a:solidFill>
                  <a:srgbClr val="0F6FC6"/>
                </a:solidFill>
                <a:effectLst/>
                <a:uLnTx/>
                <a:uFillTx/>
                <a:latin typeface="Georgia" panose="02040502050405020303" pitchFamily="18" charset="0"/>
              </a:rPr>
              <a:t>бо її можна полюбити.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k-UA" altLang="uk-UA" sz="3200" b="1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 panose="02040502050405020303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altLang="uk-UA" sz="3200" b="1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 panose="02040502050405020303" pitchFamily="18" charset="0"/>
              </a:rPr>
              <a:t>Це кидає нам виклик </a:t>
            </a:r>
            <a:r>
              <a:rPr kumimoji="0" lang="uk-UA" altLang="uk-UA" sz="3200" b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 panose="02040502050405020303" pitchFamily="18" charset="0"/>
              </a:rPr>
              <a:t>жити серед </a:t>
            </a:r>
            <a:r>
              <a:rPr kumimoji="0" lang="uk-UA" altLang="uk-UA" sz="3200" b="1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 panose="02040502050405020303" pitchFamily="18" charset="0"/>
              </a:rPr>
              <a:t>учнів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altLang="uk-UA" sz="3200" b="1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 panose="02040502050405020303" pitchFamily="18" charset="0"/>
              </a:rPr>
              <a:t>і для </a:t>
            </a:r>
            <a:r>
              <a:rPr kumimoji="0" lang="uk-UA" altLang="uk-UA" sz="3200" b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 panose="02040502050405020303" pitchFamily="18" charset="0"/>
              </a:rPr>
              <a:t>них. </a:t>
            </a:r>
          </a:p>
        </p:txBody>
      </p:sp>
    </p:spTree>
    <p:extLst>
      <p:ext uri="{BB962C8B-B14F-4D97-AF65-F5344CB8AC3E}">
        <p14:creationId xmlns:p14="http://schemas.microsoft.com/office/powerpoint/2010/main" val="11008242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9512" y="1340768"/>
            <a:ext cx="8801922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marR="0" lvl="0" indent="-45720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altLang="uk-UA" sz="3200" b="1" u="none" strike="noStrike" kern="1200" cap="none" spc="0" normalizeH="0" baseline="0" noProof="0" dirty="0" smtClean="0">
                <a:ln>
                  <a:noFill/>
                </a:ln>
                <a:solidFill>
                  <a:srgbClr val="0F6FC6"/>
                </a:solidFill>
                <a:effectLst/>
                <a:uLnTx/>
                <a:uFillTx/>
                <a:latin typeface="Georgia" panose="02040502050405020303" pitchFamily="18" charset="0"/>
              </a:rPr>
              <a:t>Жертовна і щира</a:t>
            </a:r>
            <a:r>
              <a:rPr kumimoji="0" lang="uk-UA" altLang="uk-UA" sz="3200" b="1" u="none" strike="noStrike" kern="1200" cap="none" spc="0" normalizeH="0" baseline="0" noProof="0" dirty="0" smtClean="0">
                <a:ln>
                  <a:noFill/>
                </a:ln>
                <a:solidFill>
                  <a:srgbClr val="0F6FC6"/>
                </a:solidFill>
                <a:effectLst/>
                <a:uLnTx/>
                <a:uFillTx/>
                <a:latin typeface="Georgia" panose="02040502050405020303" pitchFamily="18" charset="0"/>
              </a:rPr>
              <a:t> любов християнського педагога до </a:t>
            </a:r>
            <a:r>
              <a:rPr kumimoji="0" lang="uk-UA" altLang="uk-UA" sz="3200" b="1" u="none" strike="noStrike" kern="1200" cap="none" spc="0" normalizeH="0" baseline="0" noProof="0" dirty="0">
                <a:ln>
                  <a:noFill/>
                </a:ln>
                <a:solidFill>
                  <a:srgbClr val="0F6FC6"/>
                </a:solidFill>
                <a:effectLst/>
                <a:uLnTx/>
                <a:uFillTx/>
                <a:latin typeface="Georgia" panose="02040502050405020303" pitchFamily="18" charset="0"/>
              </a:rPr>
              <a:t>молоді </a:t>
            </a:r>
            <a:r>
              <a:rPr kumimoji="0" lang="uk-UA" altLang="uk-UA" sz="3200" b="1" u="none" strike="noStrike" kern="1200" cap="none" spc="0" normalizeH="0" baseline="0" noProof="0" dirty="0" smtClean="0">
                <a:ln>
                  <a:noFill/>
                </a:ln>
                <a:solidFill>
                  <a:srgbClr val="0F6FC6"/>
                </a:solidFill>
                <a:effectLst/>
                <a:uLnTx/>
                <a:uFillTx/>
                <a:latin typeface="Georgia" panose="02040502050405020303" pitchFamily="18" charset="0"/>
              </a:rPr>
              <a:t>допускає </a:t>
            </a:r>
            <a:r>
              <a:rPr kumimoji="0" lang="uk-UA" altLang="uk-UA" sz="3200" b="1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Georgia" panose="02040502050405020303" pitchFamily="18" charset="0"/>
              </a:rPr>
              <a:t>дружню присутність в житті </a:t>
            </a:r>
            <a:r>
              <a:rPr kumimoji="0" lang="uk-UA" altLang="uk-UA" sz="3200" b="1" u="none" strike="noStrike" kern="1200" cap="none" spc="0" normalizeH="0" baseline="0" noProof="0" dirty="0" smtClean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Georgia" panose="02040502050405020303" pitchFamily="18" charset="0"/>
              </a:rPr>
              <a:t>учнів</a:t>
            </a:r>
            <a:r>
              <a:rPr kumimoji="0" lang="uk-UA" altLang="uk-UA" sz="3200" b="1" u="none" strike="noStrike" kern="1200" cap="none" spc="0" normalizeH="0" baseline="0" noProof="0" dirty="0" smtClean="0">
                <a:ln>
                  <a:noFill/>
                </a:ln>
                <a:solidFill>
                  <a:srgbClr val="0F6FC6"/>
                </a:solidFill>
                <a:effectLst/>
                <a:uLnTx/>
                <a:uFillTx/>
                <a:latin typeface="Georgia" panose="02040502050405020303" pitchFamily="18" charset="0"/>
              </a:rPr>
              <a:t> (особливо підлітків).</a:t>
            </a:r>
          </a:p>
          <a:p>
            <a:pPr marL="457200" marR="0" lvl="0" indent="-45720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uk-UA" altLang="uk-UA" sz="3200" b="1" dirty="0" smtClean="0">
                <a:solidFill>
                  <a:srgbClr val="0F6FC6"/>
                </a:solidFill>
                <a:latin typeface="Georgia" panose="02040502050405020303" pitchFamily="18" charset="0"/>
              </a:rPr>
              <a:t>Ця присутність має </a:t>
            </a:r>
            <a:r>
              <a:rPr kumimoji="0" lang="uk-UA" altLang="uk-UA" sz="3200" b="1" u="none" strike="noStrike" kern="1200" cap="none" spc="0" normalizeH="0" baseline="0" noProof="0" dirty="0" smtClean="0">
                <a:ln>
                  <a:noFill/>
                </a:ln>
                <a:solidFill>
                  <a:srgbClr val="0F6FC6"/>
                </a:solidFill>
                <a:effectLst/>
                <a:uLnTx/>
                <a:uFillTx/>
                <a:latin typeface="Georgia" panose="02040502050405020303" pitchFamily="18" charset="0"/>
              </a:rPr>
              <a:t>надихати учнів на культурний</a:t>
            </a:r>
            <a:r>
              <a:rPr kumimoji="0" lang="uk-UA" altLang="uk-UA" sz="3200" b="1" u="none" strike="noStrike" kern="1200" cap="none" spc="0" normalizeH="0" baseline="0" noProof="0" dirty="0">
                <a:ln>
                  <a:noFill/>
                </a:ln>
                <a:solidFill>
                  <a:srgbClr val="0F6FC6"/>
                </a:solidFill>
                <a:effectLst/>
                <a:uLnTx/>
                <a:uFillTx/>
                <a:latin typeface="Georgia" panose="02040502050405020303" pitchFamily="18" charset="0"/>
              </a:rPr>
              <a:t>, етичний, </a:t>
            </a:r>
            <a:r>
              <a:rPr kumimoji="0" lang="uk-UA" altLang="uk-UA" sz="3200" b="1" u="none" strike="noStrike" kern="1200" cap="none" spc="0" normalizeH="0" baseline="0" noProof="0" dirty="0" smtClean="0">
                <a:ln>
                  <a:noFill/>
                </a:ln>
                <a:solidFill>
                  <a:srgbClr val="0F6FC6"/>
                </a:solidFill>
                <a:effectLst/>
                <a:uLnTx/>
                <a:uFillTx/>
                <a:latin typeface="Georgia" panose="02040502050405020303" pitchFamily="18" charset="0"/>
              </a:rPr>
              <a:t>духовний, розумовий, емоційний, вольовий </a:t>
            </a:r>
            <a:r>
              <a:rPr kumimoji="0" lang="uk-UA" altLang="uk-UA" sz="3200" b="1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Georgia" panose="02040502050405020303" pitchFamily="18" charset="0"/>
              </a:rPr>
              <a:t>розвиток</a:t>
            </a:r>
            <a:r>
              <a:rPr kumimoji="0" lang="uk-UA" altLang="uk-UA" sz="3200" b="1" u="none" strike="noStrike" kern="1200" cap="none" spc="0" normalizeH="0" baseline="0" noProof="0" dirty="0">
                <a:ln>
                  <a:noFill/>
                </a:ln>
                <a:solidFill>
                  <a:srgbClr val="0F6FC6"/>
                </a:solidFill>
                <a:effectLst/>
                <a:uLnTx/>
                <a:uFillTx/>
                <a:latin typeface="Georgia" panose="02040502050405020303" pitchFamily="18" charset="0"/>
              </a:rPr>
              <a:t>, </a:t>
            </a:r>
            <a:r>
              <a:rPr kumimoji="0" lang="uk-UA" altLang="uk-UA" sz="3200" b="1" u="none" strike="noStrike" kern="1200" cap="none" spc="0" normalizeH="0" baseline="0" noProof="0" dirty="0" smtClean="0">
                <a:ln>
                  <a:noFill/>
                </a:ln>
                <a:solidFill>
                  <a:srgbClr val="0F6FC6"/>
                </a:solidFill>
                <a:effectLst/>
                <a:uLnTx/>
                <a:uFillTx/>
                <a:latin typeface="Georgia" panose="02040502050405020303" pitchFamily="18" charset="0"/>
              </a:rPr>
              <a:t>стимулюючи до нових </a:t>
            </a:r>
            <a:r>
              <a:rPr kumimoji="0" lang="uk-UA" altLang="uk-UA" sz="3200" b="1" u="none" strike="noStrike" kern="1200" cap="none" spc="0" normalizeH="0" baseline="0" noProof="0" dirty="0" smtClean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Georgia" panose="02040502050405020303" pitchFamily="18" charset="0"/>
              </a:rPr>
              <a:t>звершень</a:t>
            </a:r>
            <a:r>
              <a:rPr kumimoji="0" lang="uk-UA" altLang="uk-UA" sz="3200" b="1" u="none" strike="noStrike" kern="1200" cap="none" spc="0" normalizeH="0" baseline="0" noProof="0" dirty="0" smtClean="0">
                <a:ln>
                  <a:noFill/>
                </a:ln>
                <a:solidFill>
                  <a:srgbClr val="0F6FC6"/>
                </a:solidFill>
                <a:effectLst/>
                <a:uLnTx/>
                <a:uFillTx/>
                <a:latin typeface="Georgia" panose="02040502050405020303" pitchFamily="18" charset="0"/>
              </a:rPr>
              <a:t>. </a:t>
            </a:r>
            <a:endParaRPr kumimoji="0" lang="uk-UA" altLang="uk-UA" sz="3200" b="1" u="none" strike="noStrike" kern="1200" cap="none" spc="0" normalizeH="0" baseline="0" noProof="0" dirty="0">
              <a:ln>
                <a:noFill/>
              </a:ln>
              <a:solidFill>
                <a:srgbClr val="0F6FC6"/>
              </a:solidFill>
              <a:effectLst/>
              <a:uLnTx/>
              <a:uFillTx/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880047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95536" y="836712"/>
            <a:ext cx="8622767" cy="54784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altLang="uk-UA" sz="3000" b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 panose="02040502050405020303" pitchFamily="18" charset="0"/>
              </a:rPr>
              <a:t>Педагог має </a:t>
            </a:r>
            <a:r>
              <a:rPr kumimoji="0" lang="uk-UA" altLang="uk-UA" sz="3000" b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 panose="02040502050405020303" pitchFamily="18" charset="0"/>
              </a:rPr>
              <a:t>виховувати в собі </a:t>
            </a:r>
            <a:r>
              <a:rPr kumimoji="0" lang="uk-UA" altLang="uk-UA" sz="3000" b="1" u="none" strike="noStrike" kern="1200" cap="none" spc="0" normalizeH="0" baseline="0" noProof="0" dirty="0">
                <a:ln>
                  <a:noFill/>
                </a:ln>
                <a:solidFill>
                  <a:srgbClr val="0F6FC6"/>
                </a:solidFill>
                <a:effectLst/>
                <a:uLnTx/>
                <a:uFillTx/>
                <a:latin typeface="Georgia" panose="02040502050405020303" pitchFamily="18" charset="0"/>
              </a:rPr>
              <a:t>постійність у самовихованні</a:t>
            </a:r>
            <a:r>
              <a:rPr kumimoji="0" lang="uk-UA" altLang="uk-UA" sz="3000" b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 panose="02040502050405020303" pitchFamily="18" charset="0"/>
              </a:rPr>
              <a:t> (зростанні) протягом всього життя. Стимулювати та втілювати процеси та </a:t>
            </a:r>
            <a:r>
              <a:rPr kumimoji="0" lang="uk-UA" altLang="uk-UA" sz="3000" b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 panose="02040502050405020303" pitchFamily="18" charset="0"/>
              </a:rPr>
              <a:t>формаційні </a:t>
            </a:r>
            <a:r>
              <a:rPr kumimoji="0" lang="uk-UA" altLang="uk-UA" sz="3000" b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 panose="02040502050405020303" pitchFamily="18" charset="0"/>
              </a:rPr>
              <a:t>дії, </a:t>
            </a:r>
            <a:r>
              <a:rPr kumimoji="0" lang="uk-UA" altLang="uk-UA" sz="3000" b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 panose="02040502050405020303" pitchFamily="18" charset="0"/>
              </a:rPr>
              <a:t>аби щораз більше </a:t>
            </a:r>
            <a:r>
              <a:rPr kumimoji="0" lang="uk-UA" altLang="uk-UA" sz="3000" b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 panose="02040502050405020303" pitchFamily="18" charset="0"/>
              </a:rPr>
              <a:t>зростати в </a:t>
            </a:r>
            <a:r>
              <a:rPr kumimoji="0" lang="uk-UA" altLang="uk-UA" sz="3000" b="1" u="none" strike="noStrike" kern="1200" cap="none" spc="0" normalizeH="0" baseline="0" noProof="0" dirty="0">
                <a:ln>
                  <a:noFill/>
                </a:ln>
                <a:solidFill>
                  <a:srgbClr val="0F6FC6"/>
                </a:solidFill>
                <a:effectLst/>
                <a:uLnTx/>
                <a:uFillTx/>
                <a:latin typeface="Georgia" panose="02040502050405020303" pitchFamily="18" charset="0"/>
              </a:rPr>
              <a:t>якості</a:t>
            </a:r>
            <a:r>
              <a:rPr kumimoji="0" lang="uk-UA" altLang="uk-UA" sz="3000" b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 panose="02040502050405020303" pitchFamily="18" charset="0"/>
              </a:rPr>
              <a:t> та здібностях через ціле життя.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k-UA" altLang="uk-UA" sz="1000" b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 panose="02040502050405020303" pitchFamily="18" charset="0"/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altLang="uk-UA" sz="3000" b="1" u="none" strike="noStrike" kern="1200" cap="none" spc="0" normalizeH="0" baseline="0" noProof="0" dirty="0" smtClean="0">
                <a:ln>
                  <a:noFill/>
                </a:ln>
                <a:solidFill>
                  <a:srgbClr val="0F6FC6"/>
                </a:solidFill>
                <a:effectLst/>
                <a:uLnTx/>
                <a:uFillTx/>
                <a:latin typeface="Georgia" panose="02040502050405020303" pitchFamily="18" charset="0"/>
              </a:rPr>
              <a:t>Християнський педагог </a:t>
            </a:r>
            <a:r>
              <a:rPr kumimoji="0" lang="uk-UA" altLang="uk-UA" sz="3000" b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 panose="02040502050405020303" pitchFamily="18" charset="0"/>
              </a:rPr>
              <a:t>– носій суті життя. Через виховну </a:t>
            </a:r>
            <a:r>
              <a:rPr kumimoji="0" lang="uk-UA" altLang="uk-UA" sz="3000" b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 panose="02040502050405020303" pitchFamily="18" charset="0"/>
              </a:rPr>
              <a:t>систему </a:t>
            </a:r>
            <a:r>
              <a:rPr kumimoji="0" lang="uk-UA" altLang="uk-UA" sz="3000" b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 panose="02040502050405020303" pitchFamily="18" charset="0"/>
              </a:rPr>
              <a:t>він передає її іншим.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k-UA" altLang="uk-UA" sz="1000" b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 panose="02040502050405020303" pitchFamily="18" charset="0"/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altLang="uk-UA" sz="3000" b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 panose="02040502050405020303" pitchFamily="18" charset="0"/>
              </a:rPr>
              <a:t>Той, </a:t>
            </a:r>
            <a:r>
              <a:rPr kumimoji="0" lang="uk-UA" altLang="uk-UA" sz="3000" b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 panose="02040502050405020303" pitchFamily="18" charset="0"/>
              </a:rPr>
              <a:t>хто </a:t>
            </a:r>
            <a:r>
              <a:rPr kumimoji="0" lang="uk-UA" altLang="uk-UA" sz="3000" b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 panose="02040502050405020303" pitchFamily="18" charset="0"/>
              </a:rPr>
              <a:t>вчиться ціннісних виховних взаємин, </a:t>
            </a:r>
            <a:r>
              <a:rPr kumimoji="0" lang="uk-UA" altLang="uk-UA" sz="3000" b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 panose="02040502050405020303" pitchFamily="18" charset="0"/>
              </a:rPr>
              <a:t>може знайти синтонію та </a:t>
            </a:r>
            <a:r>
              <a:rPr kumimoji="0" lang="uk-UA" altLang="uk-UA" sz="3000" b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 panose="02040502050405020303" pitchFamily="18" charset="0"/>
              </a:rPr>
              <a:t>любов у освітньому середовищі. </a:t>
            </a:r>
            <a:r>
              <a:rPr kumimoji="0" lang="uk-UA" altLang="uk-UA" sz="3000" b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 panose="02040502050405020303" pitchFamily="18" charset="0"/>
              </a:rPr>
              <a:t>Молодь через нас </a:t>
            </a:r>
            <a:r>
              <a:rPr kumimoji="0" lang="uk-UA" altLang="uk-UA" sz="3000" b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 panose="02040502050405020303" pitchFamily="18" charset="0"/>
              </a:rPr>
              <a:t>має побачити,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altLang="uk-UA" sz="3000" b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 panose="02040502050405020303" pitchFamily="18" charset="0"/>
              </a:rPr>
              <a:t>що </a:t>
            </a:r>
            <a:r>
              <a:rPr kumimoji="0" lang="uk-UA" altLang="uk-UA" sz="3000" b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 panose="02040502050405020303" pitchFamily="18" charset="0"/>
              </a:rPr>
              <a:t>Господь любить їх</a:t>
            </a:r>
            <a:r>
              <a:rPr kumimoji="0" lang="uk-UA" altLang="uk-UA" sz="3000" b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 panose="02040502050405020303" pitchFamily="18" charset="0"/>
              </a:rPr>
              <a:t>.</a:t>
            </a:r>
            <a:endParaRPr kumimoji="0" lang="uk-UA" altLang="uk-UA" sz="3000" b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56389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23528" y="764704"/>
            <a:ext cx="8587500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i="1" dirty="0">
                <a:latin typeface="Georgia" panose="02040502050405020303" pitchFamily="18" charset="0"/>
              </a:rPr>
              <a:t>«Шановний </a:t>
            </a:r>
            <a:r>
              <a:rPr lang="uk-UA" sz="2400" i="1" dirty="0" smtClean="0">
                <a:latin typeface="Georgia" panose="02040502050405020303" pitchFamily="18" charset="0"/>
              </a:rPr>
              <a:t>вчителю!</a:t>
            </a:r>
          </a:p>
          <a:p>
            <a:r>
              <a:rPr lang="uk-UA" sz="2400" i="1" dirty="0" smtClean="0">
                <a:latin typeface="Georgia" panose="02040502050405020303" pitchFamily="18" charset="0"/>
              </a:rPr>
              <a:t>Я </a:t>
            </a:r>
            <a:r>
              <a:rPr lang="uk-UA" sz="2400" i="1" dirty="0">
                <a:latin typeface="Georgia" panose="02040502050405020303" pitchFamily="18" charset="0"/>
              </a:rPr>
              <a:t>пережив концтабір, мої очі бачили те, чого не повинна бачити жодна людина:</a:t>
            </a:r>
            <a:endParaRPr lang="uk-UA" sz="2400" dirty="0">
              <a:latin typeface="Georgia" panose="02040502050405020303" pitchFamily="18" charset="0"/>
            </a:endParaRPr>
          </a:p>
          <a:p>
            <a:r>
              <a:rPr lang="uk-UA" sz="2400" i="1" dirty="0">
                <a:latin typeface="Georgia" panose="02040502050405020303" pitchFamily="18" charset="0"/>
              </a:rPr>
              <a:t>– як вчені інженери будують газові камери;</a:t>
            </a:r>
            <a:endParaRPr lang="uk-UA" sz="2400" dirty="0">
              <a:latin typeface="Georgia" panose="02040502050405020303" pitchFamily="18" charset="0"/>
            </a:endParaRPr>
          </a:p>
          <a:p>
            <a:r>
              <a:rPr lang="uk-UA" sz="2400" i="1" dirty="0">
                <a:latin typeface="Georgia" panose="02040502050405020303" pitchFamily="18" charset="0"/>
              </a:rPr>
              <a:t>– як кваліфіковані лікарі труять дітей;</a:t>
            </a:r>
            <a:endParaRPr lang="uk-UA" sz="2400" dirty="0">
              <a:latin typeface="Georgia" panose="02040502050405020303" pitchFamily="18" charset="0"/>
            </a:endParaRPr>
          </a:p>
          <a:p>
            <a:r>
              <a:rPr lang="uk-UA" sz="2400" i="1" dirty="0">
                <a:latin typeface="Georgia" panose="02040502050405020303" pitchFamily="18" charset="0"/>
              </a:rPr>
              <a:t>– як навчені медсестри вбивають немовлят;</a:t>
            </a:r>
            <a:endParaRPr lang="uk-UA" sz="2400" dirty="0">
              <a:latin typeface="Georgia" panose="02040502050405020303" pitchFamily="18" charset="0"/>
            </a:endParaRPr>
          </a:p>
          <a:p>
            <a:r>
              <a:rPr lang="uk-UA" sz="2400" i="1" dirty="0">
                <a:latin typeface="Georgia" panose="02040502050405020303" pitchFamily="18" charset="0"/>
              </a:rPr>
              <a:t>– як випускники вишів розстрілюють та спалюють дітей та жінок…</a:t>
            </a:r>
            <a:endParaRPr lang="uk-UA" sz="2400" dirty="0">
              <a:latin typeface="Georgia" panose="02040502050405020303" pitchFamily="18" charset="0"/>
            </a:endParaRPr>
          </a:p>
          <a:p>
            <a:r>
              <a:rPr lang="uk-UA" sz="2400" i="1" dirty="0">
                <a:latin typeface="Georgia" panose="02040502050405020303" pitchFamily="18" charset="0"/>
              </a:rPr>
              <a:t>Тому я не довіряю освіченості. Я прошу вас: допомагайте учням стати людьми. Ваші зусилля ніколи не мають призвести до появи вчених монстрів, тренованих психопатів, освічених </a:t>
            </a:r>
            <a:r>
              <a:rPr lang="uk-UA" sz="2400" i="1" dirty="0" err="1">
                <a:latin typeface="Georgia" panose="02040502050405020303" pitchFamily="18" charset="0"/>
              </a:rPr>
              <a:t>Ейхманів</a:t>
            </a:r>
            <a:r>
              <a:rPr lang="uk-UA" sz="2400" i="1" dirty="0">
                <a:latin typeface="Georgia" panose="02040502050405020303" pitchFamily="18" charset="0"/>
              </a:rPr>
              <a:t>. Читання, письмо, арифметика важливі лише тоді, коли вони допомагають нашим дітям стати більш людяними</a:t>
            </a:r>
            <a:r>
              <a:rPr lang="uk-UA" sz="2400" i="1" dirty="0" smtClean="0">
                <a:latin typeface="Georgia" panose="02040502050405020303" pitchFamily="18" charset="0"/>
              </a:rPr>
              <a:t>».</a:t>
            </a:r>
          </a:p>
          <a:p>
            <a:pPr algn="r"/>
            <a:r>
              <a:rPr lang="uk-UA" i="1" dirty="0" smtClean="0">
                <a:latin typeface="Georgia" panose="02040502050405020303" pitchFamily="18" charset="0"/>
              </a:rPr>
              <a:t>З листа директора одної зі шкіл в Європі, 50-60 рр. ХХ ст.</a:t>
            </a:r>
            <a:endParaRPr lang="uk-UA" dirty="0"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550132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836712"/>
            <a:ext cx="9144000" cy="55707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altLang="uk-UA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 panose="02040502050405020303" pitchFamily="18" charset="0"/>
              </a:rPr>
              <a:t>Сьогодні </a:t>
            </a:r>
            <a:r>
              <a:rPr kumimoji="0" lang="uk-UA" altLang="uk-UA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 panose="02040502050405020303" pitchFamily="18" charset="0"/>
              </a:rPr>
              <a:t>в основі </a:t>
            </a:r>
            <a:r>
              <a:rPr kumimoji="0" lang="uk-UA" altLang="uk-UA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 panose="02040502050405020303" pitchFamily="18" charset="0"/>
              </a:rPr>
              <a:t>викликів перед християнським освітнім середовищем часто є </a:t>
            </a:r>
            <a:r>
              <a:rPr kumimoji="0" lang="uk-UA" altLang="uk-UA" sz="2800" b="1" i="0" u="none" strike="noStrike" kern="1200" cap="none" spc="0" normalizeH="0" baseline="0" noProof="0" dirty="0">
                <a:ln>
                  <a:noFill/>
                </a:ln>
                <a:solidFill>
                  <a:srgbClr val="0F6FC6"/>
                </a:solidFill>
                <a:effectLst/>
                <a:uLnTx/>
                <a:uFillTx/>
                <a:latin typeface="Georgia" panose="02040502050405020303" pitchFamily="18" charset="0"/>
              </a:rPr>
              <a:t>зневіра </a:t>
            </a:r>
            <a:r>
              <a:rPr kumimoji="0" lang="uk-UA" altLang="uk-UA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F6FC6"/>
                </a:solidFill>
                <a:effectLst/>
                <a:uLnTx/>
                <a:uFillTx/>
                <a:latin typeface="Georgia" panose="02040502050405020303" pitchFamily="18" charset="0"/>
              </a:rPr>
              <a:t>дорослих у надії на справжнє життя</a:t>
            </a:r>
            <a:r>
              <a:rPr kumimoji="0" lang="uk-UA" altLang="uk-UA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 panose="02040502050405020303" pitchFamily="18" charset="0"/>
              </a:rPr>
              <a:t>, а значить </a:t>
            </a:r>
            <a:r>
              <a:rPr kumimoji="0" lang="uk-UA" altLang="uk-UA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 panose="02040502050405020303" pitchFamily="18" charset="0"/>
              </a:rPr>
              <a:t>– зневіра в силі Бога, </a:t>
            </a:r>
            <a:r>
              <a:rPr kumimoji="0" lang="uk-UA" altLang="uk-UA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 panose="02040502050405020303" pitchFamily="18" charset="0"/>
              </a:rPr>
              <a:t>який покликав нас до життя. </a:t>
            </a:r>
            <a:r>
              <a:rPr kumimoji="0" lang="uk-UA" altLang="uk-UA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 panose="02040502050405020303" pitchFamily="18" charset="0"/>
              </a:rPr>
              <a:t>Тому молодь просить </a:t>
            </a:r>
            <a:r>
              <a:rPr kumimoji="0" lang="uk-UA" altLang="uk-UA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 panose="02040502050405020303" pitchFamily="18" charset="0"/>
              </a:rPr>
              <a:t>супроводжувати </a:t>
            </a:r>
            <a:r>
              <a:rPr kumimoji="0" lang="uk-UA" altLang="uk-UA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 panose="02040502050405020303" pitchFamily="18" charset="0"/>
              </a:rPr>
              <a:t>їх, бо є </a:t>
            </a:r>
            <a:r>
              <a:rPr kumimoji="0" lang="uk-UA" altLang="uk-UA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F6FC6"/>
                </a:solidFill>
                <a:effectLst/>
                <a:uLnTx/>
                <a:uFillTx/>
                <a:latin typeface="Georgia" panose="02040502050405020303" pitchFamily="18" charset="0"/>
              </a:rPr>
              <a:t>залишеною </a:t>
            </a:r>
            <a:r>
              <a:rPr kumimoji="0" lang="uk-UA" altLang="uk-UA" sz="2800" b="1" i="0" u="none" strike="noStrike" kern="1200" cap="none" spc="0" normalizeH="0" baseline="0" noProof="0" dirty="0">
                <a:ln>
                  <a:noFill/>
                </a:ln>
                <a:solidFill>
                  <a:srgbClr val="0F6FC6"/>
                </a:solidFill>
                <a:effectLst/>
                <a:uLnTx/>
                <a:uFillTx/>
                <a:latin typeface="Georgia" panose="02040502050405020303" pitchFamily="18" charset="0"/>
              </a:rPr>
              <a:t>без взірцевих  дорослих</a:t>
            </a:r>
            <a:r>
              <a:rPr kumimoji="0" lang="uk-UA" altLang="uk-UA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 panose="02040502050405020303" pitchFamily="18" charset="0"/>
              </a:rPr>
              <a:t>, які можуть запропонувати </a:t>
            </a:r>
            <a:r>
              <a:rPr kumimoji="0" lang="uk-UA" altLang="uk-UA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 panose="02040502050405020303" pitchFamily="18" charset="0"/>
              </a:rPr>
              <a:t>справжні ціннісні моделі </a:t>
            </a:r>
            <a:r>
              <a:rPr kumimoji="0" lang="uk-UA" altLang="uk-UA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 panose="02040502050405020303" pitchFamily="18" charset="0"/>
              </a:rPr>
              <a:t>людяності</a:t>
            </a:r>
            <a:r>
              <a:rPr kumimoji="0" lang="uk-UA" altLang="uk-UA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 panose="02040502050405020303" pitchFamily="18" charset="0"/>
              </a:rPr>
              <a:t>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uk-UA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 panose="02040502050405020303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altLang="uk-UA" sz="2800" b="1" u="none" strike="noStrike" kern="1200" cap="none" spc="0" normalizeH="0" baseline="0" noProof="0" dirty="0" smtClean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Georgia" panose="02040502050405020303" pitchFamily="18" charset="0"/>
              </a:rPr>
              <a:t>Як педагоги-християни, маємо </a:t>
            </a:r>
            <a:r>
              <a:rPr kumimoji="0" lang="uk-UA" altLang="uk-UA" sz="2800" b="1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Georgia" panose="02040502050405020303" pitchFamily="18" charset="0"/>
              </a:rPr>
              <a:t>бути для них свідками справжнього </a:t>
            </a:r>
            <a:r>
              <a:rPr kumimoji="0" lang="uk-UA" altLang="uk-UA" sz="2800" b="1" u="none" strike="noStrike" kern="1200" cap="none" spc="0" normalizeH="0" baseline="0" noProof="0" dirty="0" smtClean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Georgia" panose="02040502050405020303" pitchFamily="18" charset="0"/>
              </a:rPr>
              <a:t>життя</a:t>
            </a:r>
            <a:r>
              <a:rPr kumimoji="0" lang="uk-UA" altLang="uk-UA" sz="2800" b="0" u="none" strike="noStrike" kern="1200" cap="none" spc="0" normalizeH="0" baseline="0" noProof="0" dirty="0" smtClean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Georgia" panose="02040502050405020303" pitchFamily="18" charset="0"/>
              </a:rPr>
              <a:t>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k-UA" altLang="uk-UA" sz="1000" b="0" i="0" u="none" strike="noStrike" kern="1200" cap="none" spc="0" normalizeH="0" baseline="0" noProof="0" dirty="0" smtClean="0">
              <a:ln>
                <a:noFill/>
              </a:ln>
              <a:solidFill>
                <a:srgbClr val="0F6FC6"/>
              </a:solidFill>
              <a:effectLst/>
              <a:uLnTx/>
              <a:uFillTx/>
              <a:latin typeface="Georgia" panose="02040502050405020303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altLang="uk-UA" sz="280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Georgia" panose="02040502050405020303" pitchFamily="18" charset="0"/>
              </a:rPr>
              <a:t>Люди нині </a:t>
            </a:r>
            <a:r>
              <a:rPr kumimoji="0" lang="uk-UA" altLang="uk-UA" sz="28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Georgia" panose="02040502050405020303" pitchFamily="18" charset="0"/>
              </a:rPr>
              <a:t>більш охоче слухають свідків, ніж </a:t>
            </a:r>
            <a:r>
              <a:rPr kumimoji="0" lang="uk-UA" altLang="uk-UA" sz="280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Georgia" panose="02040502050405020303" pitchFamily="18" charset="0"/>
              </a:rPr>
              <a:t>вчителів. І навіть коли </a:t>
            </a:r>
            <a:r>
              <a:rPr kumimoji="0" lang="uk-UA" altLang="uk-UA" sz="28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Georgia" panose="02040502050405020303" pitchFamily="18" charset="0"/>
              </a:rPr>
              <a:t>слухають вчителів, роблять це тільки тому, що </a:t>
            </a:r>
            <a:r>
              <a:rPr kumimoji="0" lang="uk-UA" altLang="uk-UA" sz="2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Georgia" panose="02040502050405020303" pitchFamily="18" charset="0"/>
              </a:rPr>
              <a:t>вони є свідками</a:t>
            </a:r>
            <a:r>
              <a:rPr kumimoji="0" lang="uk-UA" altLang="uk-UA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Georgia" panose="02040502050405020303" pitchFamily="18" charset="0"/>
              </a:rPr>
              <a:t>.</a:t>
            </a:r>
            <a:endParaRPr kumimoji="0" lang="uk-UA" altLang="uk-UA" sz="28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641857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583009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2492896"/>
            <a:ext cx="9144000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6000" b="1" dirty="0" smtClean="0">
                <a:solidFill>
                  <a:schemeClr val="accent1"/>
                </a:solidFill>
                <a:latin typeface="Georgia" panose="02040502050405020303" pitchFamily="18" charset="0"/>
              </a:rPr>
              <a:t>ЗАПОБІЖНА СИСТЕМА</a:t>
            </a:r>
          </a:p>
          <a:p>
            <a:pPr algn="ctr"/>
            <a:r>
              <a:rPr lang="uk-UA" sz="3600" b="1" dirty="0" smtClean="0">
                <a:solidFill>
                  <a:schemeClr val="accent1"/>
                </a:solidFill>
                <a:latin typeface="Georgia" panose="02040502050405020303" pitchFamily="18" charset="0"/>
              </a:rPr>
              <a:t>святого Івана Боско</a:t>
            </a:r>
          </a:p>
        </p:txBody>
      </p:sp>
    </p:spTree>
    <p:extLst>
      <p:ext uri="{BB962C8B-B14F-4D97-AF65-F5344CB8AC3E}">
        <p14:creationId xmlns:p14="http://schemas.microsoft.com/office/powerpoint/2010/main" val="21088012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971600" y="1844824"/>
            <a:ext cx="7488832" cy="25922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uk-UA" dirty="0"/>
          </a:p>
        </p:txBody>
      </p:sp>
      <p:sp>
        <p:nvSpPr>
          <p:cNvPr id="4" name="TextBox 3"/>
          <p:cNvSpPr txBox="1"/>
          <p:nvPr/>
        </p:nvSpPr>
        <p:spPr>
          <a:xfrm>
            <a:off x="0" y="2492896"/>
            <a:ext cx="9144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6000" b="1" dirty="0">
                <a:solidFill>
                  <a:schemeClr val="accent1"/>
                </a:solidFill>
                <a:latin typeface="Georgia" panose="02040502050405020303" pitchFamily="18" charset="0"/>
              </a:rPr>
              <a:t>Основні </a:t>
            </a:r>
            <a:r>
              <a:rPr lang="uk-UA" sz="6000" b="1" dirty="0" smtClean="0">
                <a:solidFill>
                  <a:schemeClr val="accent1"/>
                </a:solidFill>
                <a:latin typeface="Georgia" panose="02040502050405020303" pitchFamily="18" charset="0"/>
              </a:rPr>
              <a:t>принципи</a:t>
            </a:r>
            <a:endParaRPr lang="uk-UA" sz="6000" b="1" dirty="0">
              <a:solidFill>
                <a:schemeClr val="accent1"/>
              </a:solidFill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521465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9512" y="1194019"/>
            <a:ext cx="8856984" cy="49859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>
                <a:solidFill>
                  <a:schemeClr val="accent1"/>
                </a:solidFill>
                <a:latin typeface="Georgia" panose="02040502050405020303" pitchFamily="18" charset="0"/>
              </a:rPr>
              <a:t>Перш за </a:t>
            </a:r>
            <a:r>
              <a:rPr lang="uk-UA" sz="2400" b="1" dirty="0" smtClean="0">
                <a:solidFill>
                  <a:schemeClr val="accent1"/>
                </a:solidFill>
                <a:latin typeface="Georgia" panose="02040502050405020303" pitchFamily="18" charset="0"/>
              </a:rPr>
              <a:t>все, </a:t>
            </a:r>
            <a:r>
              <a:rPr lang="uk-UA" sz="2400" b="1" dirty="0">
                <a:solidFill>
                  <a:schemeClr val="accent1"/>
                </a:solidFill>
                <a:latin typeface="Georgia" panose="02040502050405020303" pitchFamily="18" charset="0"/>
              </a:rPr>
              <a:t>для </a:t>
            </a:r>
            <a:r>
              <a:rPr lang="uk-UA" sz="2400" b="1" dirty="0" smtClean="0">
                <a:solidFill>
                  <a:schemeClr val="accent1"/>
                </a:solidFill>
                <a:latin typeface="Georgia" panose="02040502050405020303" pitchFamily="18" charset="0"/>
              </a:rPr>
              <a:t>педагога важливо </a:t>
            </a:r>
            <a:r>
              <a:rPr lang="uk-UA" sz="2400" b="1" dirty="0">
                <a:solidFill>
                  <a:schemeClr val="accent1"/>
                </a:solidFill>
                <a:latin typeface="Georgia" panose="02040502050405020303" pitchFamily="18" charset="0"/>
              </a:rPr>
              <a:t>те, </a:t>
            </a:r>
            <a:r>
              <a:rPr lang="uk-UA" sz="2400" b="1" dirty="0" smtClean="0">
                <a:solidFill>
                  <a:schemeClr val="accent1"/>
                </a:solidFill>
                <a:latin typeface="Georgia" panose="02040502050405020303" pitchFamily="18" charset="0"/>
              </a:rPr>
              <a:t>ким є він </a:t>
            </a:r>
            <a:r>
              <a:rPr lang="uk-UA" sz="2400" b="1" dirty="0">
                <a:solidFill>
                  <a:schemeClr val="accent1"/>
                </a:solidFill>
                <a:latin typeface="Georgia" panose="02040502050405020303" pitchFamily="18" charset="0"/>
              </a:rPr>
              <a:t>сам</a:t>
            </a:r>
            <a:r>
              <a:rPr lang="uk-UA" sz="2400" dirty="0" smtClean="0">
                <a:latin typeface="Georgia" panose="02040502050405020303" pitchFamily="18" charset="0"/>
              </a:rPr>
              <a:t>. </a:t>
            </a:r>
            <a:endParaRPr lang="uk-UA" sz="2400" dirty="0">
              <a:latin typeface="Georgia" panose="02040502050405020303" pitchFamily="18" charset="0"/>
            </a:endParaRPr>
          </a:p>
          <a:p>
            <a:endParaRPr lang="uk-UA" sz="1000" b="1" dirty="0" smtClean="0">
              <a:latin typeface="Georgia" panose="02040502050405020303" pitchFamily="18" charset="0"/>
            </a:endParaRPr>
          </a:p>
          <a:p>
            <a:r>
              <a:rPr lang="uk-UA" sz="2400" dirty="0" smtClean="0">
                <a:latin typeface="Georgia" panose="02040502050405020303" pitchFamily="18" charset="0"/>
              </a:rPr>
              <a:t>Серце </a:t>
            </a:r>
            <a:r>
              <a:rPr lang="uk-UA" sz="2400" dirty="0">
                <a:latin typeface="Georgia" panose="02040502050405020303" pitchFamily="18" charset="0"/>
              </a:rPr>
              <a:t>методу св. Івана Боско полягає у </a:t>
            </a:r>
            <a:r>
              <a:rPr lang="uk-UA" sz="2400" b="1" dirty="0">
                <a:solidFill>
                  <a:srgbClr val="FFC000"/>
                </a:solidFill>
                <a:latin typeface="Georgia" panose="02040502050405020303" pitchFamily="18" charset="0"/>
              </a:rPr>
              <a:t>якісному виховному ставленні</a:t>
            </a:r>
            <a:r>
              <a:rPr lang="uk-UA" sz="2400" dirty="0">
                <a:solidFill>
                  <a:srgbClr val="FFC000"/>
                </a:solidFill>
                <a:latin typeface="Georgia" panose="02040502050405020303" pitchFamily="18" charset="0"/>
              </a:rPr>
              <a:t> </a:t>
            </a:r>
            <a:r>
              <a:rPr lang="uk-UA" sz="2400" dirty="0">
                <a:latin typeface="Georgia" panose="02040502050405020303" pitchFamily="18" charset="0"/>
              </a:rPr>
              <a:t>педагога до свого підопічного. </a:t>
            </a:r>
            <a:endParaRPr lang="uk-UA" sz="2400" dirty="0" smtClean="0">
              <a:latin typeface="Georgia" panose="02040502050405020303" pitchFamily="18" charset="0"/>
            </a:endParaRPr>
          </a:p>
          <a:p>
            <a:endParaRPr lang="uk-UA" sz="1000" dirty="0">
              <a:latin typeface="Georgia" panose="02040502050405020303" pitchFamily="18" charset="0"/>
            </a:endParaRPr>
          </a:p>
          <a:p>
            <a:r>
              <a:rPr lang="uk-UA" sz="2400" dirty="0" smtClean="0">
                <a:latin typeface="Georgia" panose="02040502050405020303" pitchFamily="18" charset="0"/>
              </a:rPr>
              <a:t>Виховання </a:t>
            </a:r>
            <a:r>
              <a:rPr lang="uk-UA" sz="2400" dirty="0">
                <a:latin typeface="Georgia" panose="02040502050405020303" pitchFamily="18" charset="0"/>
              </a:rPr>
              <a:t>– </a:t>
            </a:r>
            <a:r>
              <a:rPr lang="uk-UA" sz="2400" dirty="0" smtClean="0">
                <a:latin typeface="Georgia" panose="02040502050405020303" pitchFamily="18" charset="0"/>
              </a:rPr>
              <a:t>міжособистісний </a:t>
            </a:r>
            <a:r>
              <a:rPr lang="uk-UA" sz="2400" dirty="0">
                <a:latin typeface="Georgia" panose="02040502050405020303" pitchFamily="18" charset="0"/>
              </a:rPr>
              <a:t>процес, який потребує </a:t>
            </a:r>
            <a:r>
              <a:rPr lang="uk-UA" sz="2400" dirty="0" smtClean="0">
                <a:latin typeface="Georgia" panose="02040502050405020303" pitchFamily="18" charset="0"/>
              </a:rPr>
              <a:t>часу</a:t>
            </a:r>
            <a:r>
              <a:rPr lang="uk-UA" sz="2400" dirty="0">
                <a:latin typeface="Georgia" panose="02040502050405020303" pitchFamily="18" charset="0"/>
              </a:rPr>
              <a:t>. Неможливо виховувати, сковуючи волю дитини або молодої людини. Ціль здорового християнського виховання – навчити молоду особу</a:t>
            </a:r>
            <a:r>
              <a:rPr lang="uk-UA" sz="2400" i="1" dirty="0">
                <a:latin typeface="Georgia" panose="02040502050405020303" pitchFamily="18" charset="0"/>
              </a:rPr>
              <a:t> </a:t>
            </a:r>
            <a:r>
              <a:rPr lang="uk-UA" sz="2400" b="1" dirty="0">
                <a:solidFill>
                  <a:schemeClr val="accent1"/>
                </a:solidFill>
                <a:latin typeface="Georgia" panose="02040502050405020303" pitchFamily="18" charset="0"/>
              </a:rPr>
              <a:t>добре вживати свою волю</a:t>
            </a:r>
            <a:r>
              <a:rPr lang="uk-UA" sz="2400" i="1" dirty="0">
                <a:latin typeface="Georgia" panose="02040502050405020303" pitchFamily="18" charset="0"/>
              </a:rPr>
              <a:t>.</a:t>
            </a:r>
            <a:r>
              <a:rPr lang="uk-UA" sz="2400" dirty="0">
                <a:latin typeface="Georgia" panose="02040502050405020303" pitchFamily="18" charset="0"/>
              </a:rPr>
              <a:t> </a:t>
            </a:r>
            <a:endParaRPr lang="uk-UA" sz="2400" dirty="0" smtClean="0">
              <a:latin typeface="Georgia" panose="02040502050405020303" pitchFamily="18" charset="0"/>
            </a:endParaRPr>
          </a:p>
          <a:p>
            <a:endParaRPr lang="uk-UA" sz="1000" dirty="0" smtClean="0">
              <a:latin typeface="Georgia" panose="02040502050405020303" pitchFamily="18" charset="0"/>
            </a:endParaRPr>
          </a:p>
          <a:p>
            <a:r>
              <a:rPr lang="uk-UA" sz="2400" dirty="0" smtClean="0">
                <a:latin typeface="Georgia" panose="02040502050405020303" pitchFamily="18" charset="0"/>
              </a:rPr>
              <a:t>Для </a:t>
            </a:r>
            <a:r>
              <a:rPr lang="uk-UA" sz="2400" dirty="0">
                <a:latin typeface="Georgia" panose="02040502050405020303" pitchFamily="18" charset="0"/>
              </a:rPr>
              <a:t>цього </a:t>
            </a:r>
            <a:r>
              <a:rPr lang="uk-UA" sz="2400" dirty="0" smtClean="0">
                <a:latin typeface="Georgia" panose="02040502050405020303" pitchFamily="18" charset="0"/>
              </a:rPr>
              <a:t>потрібні: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uk-UA" sz="2400" dirty="0" smtClean="0">
                <a:latin typeface="Georgia" panose="02040502050405020303" pitchFamily="18" charset="0"/>
              </a:rPr>
              <a:t>компетентність вихователя;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uk-UA" sz="2400" dirty="0" smtClean="0">
                <a:latin typeface="Georgia" panose="02040502050405020303" pitchFamily="18" charset="0"/>
              </a:rPr>
              <a:t>любов </a:t>
            </a:r>
            <a:r>
              <a:rPr lang="uk-UA" sz="2400" dirty="0">
                <a:latin typeface="Georgia" panose="02040502050405020303" pitchFamily="18" charset="0"/>
              </a:rPr>
              <a:t>до «глибокого» підходу до </a:t>
            </a:r>
            <a:r>
              <a:rPr lang="uk-UA" sz="2400" dirty="0" smtClean="0">
                <a:latin typeface="Georgia" panose="02040502050405020303" pitchFamily="18" charset="0"/>
              </a:rPr>
              <a:t>життя</a:t>
            </a:r>
            <a:r>
              <a:rPr lang="uk-UA" sz="2400" dirty="0">
                <a:latin typeface="Georgia" panose="02040502050405020303" pitchFamily="18" charset="0"/>
              </a:rPr>
              <a:t>;</a:t>
            </a:r>
            <a:endParaRPr lang="uk-UA" sz="2400" dirty="0" smtClean="0">
              <a:latin typeface="Georgia" panose="02040502050405020303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uk-UA" sz="2400" dirty="0" smtClean="0">
                <a:latin typeface="Georgia" panose="02040502050405020303" pitchFamily="18" charset="0"/>
              </a:rPr>
              <a:t>позитивний </a:t>
            </a:r>
            <a:r>
              <a:rPr lang="uk-UA" sz="2400" dirty="0">
                <a:latin typeface="Georgia" panose="02040502050405020303" pitchFamily="18" charset="0"/>
              </a:rPr>
              <a:t>погляд на себе самого та на </a:t>
            </a:r>
            <a:r>
              <a:rPr lang="uk-UA" sz="2400" dirty="0" smtClean="0">
                <a:latin typeface="Georgia" panose="02040502050405020303" pitchFamily="18" charset="0"/>
              </a:rPr>
              <a:t>інших;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uk-UA" sz="2400" dirty="0" smtClean="0">
                <a:latin typeface="Georgia" panose="02040502050405020303" pitchFamily="18" charset="0"/>
              </a:rPr>
              <a:t>щира </a:t>
            </a:r>
            <a:r>
              <a:rPr lang="uk-UA" sz="2400" dirty="0">
                <a:latin typeface="Georgia" panose="02040502050405020303" pitchFamily="18" charset="0"/>
              </a:rPr>
              <a:t>захопленість молоддю</a:t>
            </a:r>
            <a:r>
              <a:rPr lang="uk-UA" sz="2400" dirty="0" smtClean="0">
                <a:latin typeface="Georgia" panose="02040502050405020303" pitchFamily="18" charset="0"/>
              </a:rPr>
              <a:t>.</a:t>
            </a:r>
            <a:endParaRPr lang="uk-UA" sz="2400" dirty="0"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01532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95536" y="1124744"/>
            <a:ext cx="8496944" cy="52014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>
                <a:solidFill>
                  <a:schemeClr val="accent1"/>
                </a:solidFill>
                <a:latin typeface="Georgia" panose="02040502050405020303" pitchFamily="18" charset="0"/>
              </a:rPr>
              <a:t>Справжня запобіжна система: «Допомогти, запропонувати, створити</a:t>
            </a:r>
            <a:r>
              <a:rPr lang="uk-UA" sz="2400" b="1" dirty="0" smtClean="0">
                <a:solidFill>
                  <a:schemeClr val="accent1"/>
                </a:solidFill>
                <a:latin typeface="Georgia" panose="02040502050405020303" pitchFamily="18" charset="0"/>
              </a:rPr>
              <a:t>»</a:t>
            </a:r>
          </a:p>
          <a:p>
            <a:endParaRPr lang="uk-UA" sz="1000" dirty="0">
              <a:latin typeface="Georgia" panose="02040502050405020303" pitchFamily="18" charset="0"/>
            </a:endParaRPr>
          </a:p>
          <a:p>
            <a:r>
              <a:rPr lang="uk-UA" sz="2400" dirty="0">
                <a:latin typeface="Georgia" panose="02040502050405020303" pitchFamily="18" charset="0"/>
              </a:rPr>
              <a:t>Н</a:t>
            </a:r>
            <a:r>
              <a:rPr lang="uk-UA" sz="2400" dirty="0" smtClean="0">
                <a:latin typeface="Georgia" panose="02040502050405020303" pitchFamily="18" charset="0"/>
              </a:rPr>
              <a:t>а </a:t>
            </a:r>
            <a:r>
              <a:rPr lang="uk-UA" sz="2400" dirty="0">
                <a:latin typeface="Georgia" panose="02040502050405020303" pitchFamily="18" charset="0"/>
              </a:rPr>
              <a:t>практиці </a:t>
            </a:r>
            <a:r>
              <a:rPr lang="uk-UA" sz="2400" dirty="0" smtClean="0">
                <a:latin typeface="Georgia" panose="02040502050405020303" pitchFamily="18" charset="0"/>
              </a:rPr>
              <a:t>запобіжна виховна система означає:</a:t>
            </a:r>
          </a:p>
          <a:p>
            <a:endParaRPr lang="uk-UA" sz="1000" dirty="0">
              <a:latin typeface="Georgia" panose="02040502050405020303" pitchFamily="18" charset="0"/>
            </a:endParaRP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uk-UA" sz="2400" dirty="0">
                <a:latin typeface="Georgia" panose="02040502050405020303" pitchFamily="18" charset="0"/>
              </a:rPr>
              <a:t>допомогти дітям і молоді максимально уникнути негативного досвіду, який міг би серйозно порушити процес їхнього зростання та дозрівання;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uk-UA" sz="2400" dirty="0">
                <a:latin typeface="Georgia" panose="02040502050405020303" pitchFamily="18" charset="0"/>
              </a:rPr>
              <a:t>запропонувати практичні інструменти, щоби вихованці могли </a:t>
            </a:r>
            <a:r>
              <a:rPr lang="uk-UA" sz="2400" dirty="0" err="1">
                <a:latin typeface="Georgia" panose="02040502050405020303" pitchFamily="18" charset="0"/>
              </a:rPr>
              <a:t>автономно</a:t>
            </a:r>
            <a:r>
              <a:rPr lang="uk-UA" sz="2400" dirty="0">
                <a:latin typeface="Georgia" panose="02040502050405020303" pitchFamily="18" charset="0"/>
              </a:rPr>
              <a:t> (подолавши можливі негативні впливи у своєму оточенні) й якнайбільш зріло підійти до життя попри наявні труднощі та протиріччя;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uk-UA" sz="2400" dirty="0">
                <a:latin typeface="Georgia" panose="02040502050405020303" pitchFamily="18" charset="0"/>
              </a:rPr>
              <a:t>створити таку структуру, де би цінності, які потрібно передати вихованцям, можна було би бачити в житті та на доброму прикладі інших</a:t>
            </a:r>
            <a:r>
              <a:rPr lang="uk-UA" sz="2400" dirty="0" smtClean="0">
                <a:latin typeface="Georgia" panose="02040502050405020303" pitchFamily="18" charset="0"/>
              </a:rPr>
              <a:t>.</a:t>
            </a:r>
            <a:endParaRPr lang="uk-UA" sz="2400" dirty="0"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11646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9552" y="1196752"/>
            <a:ext cx="8352928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>
                <a:latin typeface="Georgia" panose="02040502050405020303" pitchFamily="18" charset="0"/>
              </a:rPr>
              <a:t>Запобігати злу – це не лише допомагати молодій людині уникати негативних і руйнівних для неї впливів. </a:t>
            </a:r>
            <a:r>
              <a:rPr lang="uk-UA" sz="2400" u="sng" dirty="0">
                <a:latin typeface="Georgia" panose="02040502050405020303" pitchFamily="18" charset="0"/>
              </a:rPr>
              <a:t>Запобігати злу – це </a:t>
            </a:r>
            <a:r>
              <a:rPr lang="uk-UA" sz="2400" b="1" u="sng" dirty="0" smtClean="0">
                <a:solidFill>
                  <a:schemeClr val="accent1"/>
                </a:solidFill>
                <a:latin typeface="Georgia" panose="02040502050405020303" pitchFamily="18" charset="0"/>
              </a:rPr>
              <a:t>допомагати </a:t>
            </a:r>
            <a:r>
              <a:rPr lang="uk-UA" sz="2400" b="1" u="sng" dirty="0">
                <a:solidFill>
                  <a:schemeClr val="accent1"/>
                </a:solidFill>
                <a:latin typeface="Georgia" panose="02040502050405020303" pitchFamily="18" charset="0"/>
              </a:rPr>
              <a:t>виявлятися </a:t>
            </a:r>
            <a:r>
              <a:rPr lang="uk-UA" sz="2400" b="1" u="sng" dirty="0" smtClean="0">
                <a:solidFill>
                  <a:schemeClr val="accent1"/>
                </a:solidFill>
                <a:latin typeface="Georgia" panose="02040502050405020303" pitchFamily="18" charset="0"/>
              </a:rPr>
              <a:t>добру</a:t>
            </a:r>
            <a:r>
              <a:rPr lang="uk-UA" sz="2400" dirty="0" smtClean="0">
                <a:latin typeface="Georgia" panose="02040502050405020303" pitchFamily="18" charset="0"/>
              </a:rPr>
              <a:t>, що можна </a:t>
            </a:r>
            <a:r>
              <a:rPr lang="uk-UA" sz="2400" dirty="0">
                <a:latin typeface="Georgia" panose="02040502050405020303" pitchFamily="18" charset="0"/>
              </a:rPr>
              <a:t>робити на трьох рівнях: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uk-UA" sz="2400" dirty="0">
                <a:latin typeface="Georgia" panose="02040502050405020303" pitchFamily="18" charset="0"/>
              </a:rPr>
              <a:t>побачити в собі та в молодій особі достатньо енергії,</a:t>
            </a:r>
            <a:r>
              <a:rPr lang="uk-UA" sz="2400" b="1" dirty="0">
                <a:solidFill>
                  <a:srgbClr val="FFC000"/>
                </a:solidFill>
                <a:latin typeface="Georgia" panose="02040502050405020303" pitchFamily="18" charset="0"/>
              </a:rPr>
              <a:t> </a:t>
            </a:r>
            <a:r>
              <a:rPr lang="uk-UA" sz="2400" dirty="0">
                <a:latin typeface="Georgia" panose="02040502050405020303" pitchFamily="18" charset="0"/>
              </a:rPr>
              <a:t>здатної привести до </a:t>
            </a:r>
            <a:r>
              <a:rPr lang="uk-UA" sz="2400" b="1" dirty="0">
                <a:solidFill>
                  <a:srgbClr val="FFC000"/>
                </a:solidFill>
                <a:latin typeface="Georgia" panose="02040502050405020303" pitchFamily="18" charset="0"/>
              </a:rPr>
              <a:t>позитивної автономності</a:t>
            </a:r>
            <a:r>
              <a:rPr lang="uk-UA" sz="2400" dirty="0">
                <a:latin typeface="Georgia" panose="02040502050405020303" pitchFamily="18" charset="0"/>
              </a:rPr>
              <a:t> (оптимізм);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uk-UA" sz="2400" dirty="0">
                <a:latin typeface="Georgia" panose="02040502050405020303" pitchFamily="18" charset="0"/>
              </a:rPr>
              <a:t>розбудити в собі та в молоді бажання йти </a:t>
            </a:r>
            <a:r>
              <a:rPr lang="uk-UA" sz="2400" dirty="0" smtClean="0">
                <a:latin typeface="Georgia" panose="02040502050405020303" pitchFamily="18" charset="0"/>
              </a:rPr>
              <a:t>вперед, отже </a:t>
            </a:r>
            <a:r>
              <a:rPr lang="uk-UA" sz="2400" dirty="0">
                <a:latin typeface="Georgia" panose="02040502050405020303" pitchFamily="18" charset="0"/>
              </a:rPr>
              <a:t>– </a:t>
            </a:r>
            <a:r>
              <a:rPr lang="uk-UA" sz="2400" b="1" dirty="0">
                <a:solidFill>
                  <a:srgbClr val="FFC000"/>
                </a:solidFill>
                <a:latin typeface="Georgia" panose="02040502050405020303" pitchFamily="18" charset="0"/>
              </a:rPr>
              <a:t>будувати себе</a:t>
            </a:r>
            <a:r>
              <a:rPr lang="uk-UA" sz="2400" dirty="0">
                <a:latin typeface="Georgia" panose="02040502050405020303" pitchFamily="18" charset="0"/>
              </a:rPr>
              <a:t>, першим показуючи приклад;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uk-UA" sz="2400" dirty="0">
                <a:latin typeface="Georgia" panose="02040502050405020303" pitchFamily="18" charset="0"/>
              </a:rPr>
              <a:t>допомогти молодій особі усвідомити власні </a:t>
            </a:r>
            <a:r>
              <a:rPr lang="uk-UA" sz="2400" b="1" dirty="0">
                <a:solidFill>
                  <a:srgbClr val="FFC000"/>
                </a:solidFill>
                <a:latin typeface="Georgia" panose="02040502050405020303" pitchFamily="18" charset="0"/>
              </a:rPr>
              <a:t>позитивні сторони</a:t>
            </a:r>
            <a:r>
              <a:rPr lang="uk-UA" sz="2400" dirty="0">
                <a:latin typeface="Georgia" panose="02040502050405020303" pitchFamily="18" charset="0"/>
              </a:rPr>
              <a:t> та дати їм можливість виразитись, розвиваючи таким чином увесь свій потенціал</a:t>
            </a:r>
            <a:r>
              <a:rPr lang="uk-UA" sz="2400" dirty="0" smtClean="0">
                <a:latin typeface="Georgia" panose="02040502050405020303" pitchFamily="18" charset="0"/>
              </a:rPr>
              <a:t>.</a:t>
            </a:r>
            <a:endParaRPr lang="uk-UA" sz="2400" dirty="0"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99886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090810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23528" y="2204864"/>
            <a:ext cx="864096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3200" b="1" dirty="0" smtClean="0">
                <a:solidFill>
                  <a:schemeClr val="accent1"/>
                </a:solidFill>
                <a:latin typeface="Georgia" panose="02040502050405020303" pitchFamily="18" charset="0"/>
              </a:rPr>
              <a:t>П’ять основних практичних принципів вихователя згідно запобіжної системи св. Івана Боско</a:t>
            </a:r>
            <a:endParaRPr lang="uk-UA" sz="3200" b="1" dirty="0">
              <a:solidFill>
                <a:schemeClr val="accent1"/>
              </a:solidFill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01548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53971" y="717673"/>
            <a:ext cx="8496944" cy="52937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uk-UA" sz="2600" b="1" dirty="0">
                <a:solidFill>
                  <a:schemeClr val="accent1"/>
                </a:solidFill>
                <a:latin typeface="Georgia" panose="02040502050405020303" pitchFamily="18" charset="0"/>
              </a:rPr>
              <a:t>Бути </a:t>
            </a:r>
            <a:r>
              <a:rPr lang="uk-UA" sz="2600" b="1" dirty="0" smtClean="0">
                <a:solidFill>
                  <a:schemeClr val="accent1"/>
                </a:solidFill>
                <a:latin typeface="Georgia" panose="02040502050405020303" pitchFamily="18" charset="0"/>
              </a:rPr>
              <a:t>поруч</a:t>
            </a:r>
            <a:endParaRPr lang="uk-UA" sz="2600" b="1" dirty="0">
              <a:solidFill>
                <a:schemeClr val="accent1"/>
              </a:solidFill>
              <a:latin typeface="Georgia" panose="02040502050405020303" pitchFamily="18" charset="0"/>
            </a:endParaRPr>
          </a:p>
          <a:p>
            <a:r>
              <a:rPr lang="uk-UA" sz="2600" dirty="0" smtClean="0">
                <a:latin typeface="Georgia" panose="02040502050405020303" pitchFamily="18" charset="0"/>
              </a:rPr>
              <a:t>Сидячи </a:t>
            </a:r>
            <a:r>
              <a:rPr lang="uk-UA" sz="2600" dirty="0">
                <a:latin typeface="Georgia" panose="02040502050405020303" pitchFamily="18" charset="0"/>
              </a:rPr>
              <a:t>у кімнаті чи під </a:t>
            </a:r>
            <a:r>
              <a:rPr lang="uk-UA" sz="2600" dirty="0" smtClean="0">
                <a:latin typeface="Georgia" panose="02040502050405020303" pitchFamily="18" charset="0"/>
              </a:rPr>
              <a:t>деревом (поки </a:t>
            </a:r>
            <a:r>
              <a:rPr lang="uk-UA" sz="2600" dirty="0">
                <a:latin typeface="Georgia" panose="02040502050405020303" pitchFamily="18" charset="0"/>
              </a:rPr>
              <a:t>діти бавляться на галявині чи </a:t>
            </a:r>
            <a:r>
              <a:rPr lang="uk-UA" sz="2600" dirty="0" smtClean="0">
                <a:latin typeface="Georgia" panose="02040502050405020303" pitchFamily="18" charset="0"/>
              </a:rPr>
              <a:t>деінде), </a:t>
            </a:r>
            <a:r>
              <a:rPr lang="uk-UA" sz="2600" dirty="0">
                <a:latin typeface="Georgia" panose="02040502050405020303" pitchFamily="18" charset="0"/>
              </a:rPr>
              <a:t>ми не зможемо зрозуміти </a:t>
            </a:r>
            <a:r>
              <a:rPr lang="uk-UA" sz="2600" dirty="0" smtClean="0">
                <a:latin typeface="Georgia" panose="02040502050405020303" pitchFamily="18" charset="0"/>
              </a:rPr>
              <a:t>отця </a:t>
            </a:r>
            <a:r>
              <a:rPr lang="uk-UA" sz="2600" dirty="0">
                <a:latin typeface="Georgia" panose="02040502050405020303" pitchFamily="18" charset="0"/>
              </a:rPr>
              <a:t>Боско. Треба </a:t>
            </a:r>
            <a:r>
              <a:rPr lang="uk-UA" sz="2600" b="1" dirty="0">
                <a:solidFill>
                  <a:srgbClr val="FFC000"/>
                </a:solidFill>
                <a:latin typeface="Georgia" panose="02040502050405020303" pitchFamily="18" charset="0"/>
              </a:rPr>
              <a:t>бути серед дітей</a:t>
            </a:r>
            <a:r>
              <a:rPr lang="uk-UA" sz="2600" dirty="0">
                <a:latin typeface="Georgia" panose="02040502050405020303" pitchFamily="18" charset="0"/>
              </a:rPr>
              <a:t>, </a:t>
            </a:r>
            <a:r>
              <a:rPr lang="uk-UA" sz="2600" dirty="0" smtClean="0">
                <a:latin typeface="Georgia" panose="02040502050405020303" pitchFamily="18" charset="0"/>
              </a:rPr>
              <a:t>але </a:t>
            </a:r>
            <a:r>
              <a:rPr lang="uk-UA" sz="2600" dirty="0">
                <a:latin typeface="Georgia" panose="02040502050405020303" pitchFamily="18" charset="0"/>
              </a:rPr>
              <a:t>не в ролі </a:t>
            </a:r>
            <a:r>
              <a:rPr lang="uk-UA" sz="2600" dirty="0" smtClean="0">
                <a:latin typeface="Georgia" panose="02040502050405020303" pitchFamily="18" charset="0"/>
              </a:rPr>
              <a:t>поліцейських наглядачів. </a:t>
            </a:r>
            <a:r>
              <a:rPr lang="uk-UA" sz="2600" dirty="0">
                <a:latin typeface="Georgia" panose="02040502050405020303" pitchFamily="18" charset="0"/>
              </a:rPr>
              <a:t>Бути другом чи подругою, братом чи сестрою, духовним батьком чи духовною мамою. Товаришувати з дітьми, опікуватися ними, берегти їх від негативу й злого товариства – так, як садівник опікується молодими деревцями. </a:t>
            </a:r>
            <a:r>
              <a:rPr lang="uk-UA" sz="2600" dirty="0" smtClean="0">
                <a:latin typeface="Georgia" panose="02040502050405020303" pitchFamily="18" charset="0"/>
              </a:rPr>
              <a:t>Педагог-християнин </a:t>
            </a:r>
            <a:r>
              <a:rPr lang="uk-UA" sz="2600" dirty="0">
                <a:latin typeface="Georgia" panose="02040502050405020303" pitchFamily="18" charset="0"/>
              </a:rPr>
              <a:t>покликаний бути </a:t>
            </a:r>
            <a:r>
              <a:rPr lang="uk-UA" sz="2600" b="1" dirty="0" smtClean="0">
                <a:solidFill>
                  <a:srgbClr val="FFC000"/>
                </a:solidFill>
                <a:latin typeface="Georgia" panose="02040502050405020303" pitchFamily="18" charset="0"/>
              </a:rPr>
              <a:t>другом </a:t>
            </a:r>
            <a:r>
              <a:rPr lang="uk-UA" sz="2600" b="1" dirty="0">
                <a:solidFill>
                  <a:srgbClr val="FFC000"/>
                </a:solidFill>
                <a:latin typeface="Georgia" panose="02040502050405020303" pitchFamily="18" charset="0"/>
              </a:rPr>
              <a:t>і порадником</a:t>
            </a:r>
            <a:r>
              <a:rPr lang="uk-UA" sz="2600" dirty="0">
                <a:latin typeface="Georgia" panose="02040502050405020303" pitchFamily="18" charset="0"/>
              </a:rPr>
              <a:t>: </a:t>
            </a:r>
            <a:r>
              <a:rPr lang="uk-UA" sz="2600" i="1" dirty="0">
                <a:latin typeface="Georgia" panose="02040502050405020303" pitchFamily="18" charset="0"/>
              </a:rPr>
              <a:t>«Вихователь, якого бачать за кафедрою є лише вчителем і не більше. Але якщо він іде з молоддю на перерву, то стає їхнім братом</a:t>
            </a:r>
            <a:r>
              <a:rPr lang="uk-UA" sz="2600" i="1" dirty="0" smtClean="0">
                <a:latin typeface="Georgia" panose="02040502050405020303" pitchFamily="18" charset="0"/>
              </a:rPr>
              <a:t>»</a:t>
            </a:r>
            <a:r>
              <a:rPr lang="uk-UA" sz="2600" dirty="0" smtClean="0">
                <a:latin typeface="Georgia" panose="02040502050405020303" pitchFamily="18" charset="0"/>
              </a:rPr>
              <a:t>.</a:t>
            </a:r>
            <a:endParaRPr lang="uk-UA" sz="2600" dirty="0"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358662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9552" y="1268760"/>
            <a:ext cx="8136904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uk-UA" sz="2800" b="1" dirty="0">
                <a:solidFill>
                  <a:schemeClr val="accent1"/>
                </a:solidFill>
                <a:latin typeface="Georgia" panose="02040502050405020303" pitchFamily="18" charset="0"/>
              </a:rPr>
              <a:t>Виховання у вченні Католицької </a:t>
            </a:r>
            <a:r>
              <a:rPr lang="uk-UA" sz="2800" b="1" dirty="0" smtClean="0">
                <a:solidFill>
                  <a:schemeClr val="accent1"/>
                </a:solidFill>
                <a:latin typeface="Georgia" panose="02040502050405020303" pitchFamily="18" charset="0"/>
              </a:rPr>
              <a:t>Церкви</a:t>
            </a:r>
          </a:p>
          <a:p>
            <a:pPr algn="just"/>
            <a:endParaRPr lang="uk-UA" sz="2800" b="1" dirty="0">
              <a:latin typeface="Georgia" panose="02040502050405020303" pitchFamily="18" charset="0"/>
            </a:endParaRPr>
          </a:p>
          <a:p>
            <a:pPr algn="just"/>
            <a:r>
              <a:rPr lang="uk-UA" sz="2800" dirty="0">
                <a:latin typeface="Georgia" panose="02040502050405020303" pitchFamily="18" charset="0"/>
              </a:rPr>
              <a:t>В основі християнського виховання лежить небесне </a:t>
            </a:r>
            <a:r>
              <a:rPr lang="uk-UA" sz="2800" b="1" dirty="0">
                <a:solidFill>
                  <a:srgbClr val="FFC000"/>
                </a:solidFill>
                <a:latin typeface="Georgia" panose="02040502050405020303" pitchFamily="18" charset="0"/>
              </a:rPr>
              <a:t>покликання людини до вічного життя</a:t>
            </a:r>
            <a:r>
              <a:rPr lang="uk-UA" sz="2800" dirty="0">
                <a:latin typeface="Georgia" panose="02040502050405020303" pitchFamily="18" charset="0"/>
              </a:rPr>
              <a:t> та єдності з Богом. Справжнє виховання має на меті формувати людську особу відповідно до остаточної мети її життя, а також на </a:t>
            </a:r>
            <a:r>
              <a:rPr lang="uk-UA" sz="2800" b="1" dirty="0">
                <a:solidFill>
                  <a:srgbClr val="FFC000"/>
                </a:solidFill>
                <a:latin typeface="Georgia" panose="02040502050405020303" pitchFamily="18" charset="0"/>
              </a:rPr>
              <a:t>благо суспільства</a:t>
            </a:r>
            <a:r>
              <a:rPr lang="uk-UA" sz="2800" dirty="0">
                <a:latin typeface="Georgia" panose="02040502050405020303" pitchFamily="18" charset="0"/>
              </a:rPr>
              <a:t>, членом якого є людина і в якому вона, дозрівши, буде виконувати певні функції</a:t>
            </a:r>
            <a:r>
              <a:rPr lang="uk-UA" sz="2800" dirty="0" smtClean="0">
                <a:latin typeface="Georgia" panose="02040502050405020303" pitchFamily="18" charset="0"/>
              </a:rPr>
              <a:t>.</a:t>
            </a:r>
            <a:endParaRPr lang="uk-UA" sz="2800" dirty="0"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927796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39834" y="1243783"/>
            <a:ext cx="8352928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dirty="0">
                <a:latin typeface="Georgia" panose="02040502050405020303" pitchFamily="18" charset="0"/>
              </a:rPr>
              <a:t>Причина більшості дитячих провин лежить не в самих дітях і не в поганих рисах їхніх характерів, а у </a:t>
            </a:r>
            <a:r>
              <a:rPr lang="uk-UA" sz="2800" b="1" dirty="0">
                <a:solidFill>
                  <a:srgbClr val="FFC000"/>
                </a:solidFill>
                <a:latin typeface="Georgia" panose="02040502050405020303" pitchFamily="18" charset="0"/>
              </a:rPr>
              <a:t>відсутності </a:t>
            </a:r>
            <a:r>
              <a:rPr lang="uk-UA" sz="2800" b="1" dirty="0" smtClean="0">
                <a:solidFill>
                  <a:srgbClr val="FFC000"/>
                </a:solidFill>
                <a:latin typeface="Georgia" panose="02040502050405020303" pitchFamily="18" charset="0"/>
              </a:rPr>
              <a:t>доброї опіки </a:t>
            </a:r>
            <a:r>
              <a:rPr lang="uk-UA" sz="2800" b="1" dirty="0">
                <a:solidFill>
                  <a:srgbClr val="FFC000"/>
                </a:solidFill>
                <a:latin typeface="Georgia" panose="02040502050405020303" pitchFamily="18" charset="0"/>
              </a:rPr>
              <a:t>дорослих</a:t>
            </a:r>
            <a:r>
              <a:rPr lang="uk-UA" sz="2800" dirty="0">
                <a:latin typeface="Georgia" panose="02040502050405020303" pitchFamily="18" charset="0"/>
              </a:rPr>
              <a:t>. Потрібно крок за кроком організовувати весь день дитини та постійно бути з нею. Отець </a:t>
            </a:r>
            <a:r>
              <a:rPr lang="uk-UA" sz="2800" dirty="0" err="1">
                <a:latin typeface="Georgia" panose="02040502050405020303" pitchFamily="18" charset="0"/>
              </a:rPr>
              <a:t>Боско</a:t>
            </a:r>
            <a:r>
              <a:rPr lang="uk-UA" sz="2800" dirty="0">
                <a:latin typeface="Georgia" panose="02040502050405020303" pitchFamily="18" charset="0"/>
              </a:rPr>
              <a:t> говорив: </a:t>
            </a:r>
            <a:r>
              <a:rPr lang="uk-UA" sz="2800" i="1" dirty="0">
                <a:latin typeface="Georgia" panose="02040502050405020303" pitchFamily="18" charset="0"/>
              </a:rPr>
              <a:t>«Будьте завжди з молоддю, а особливо під час дозвілля! Беріть активну участь у іграх та забавах. Поділяйте їхній сміх і веселість… Виявляйте зацікавлення до того, що цікаво їм. Молодь має відчувати, що вихователь завжди є з нею та для неї</a:t>
            </a:r>
            <a:r>
              <a:rPr lang="uk-UA" sz="2800" i="1" dirty="0" smtClean="0">
                <a:latin typeface="Georgia" panose="02040502050405020303" pitchFamily="18" charset="0"/>
              </a:rPr>
              <a:t>».</a:t>
            </a:r>
            <a:endParaRPr lang="uk-UA" sz="2800" dirty="0"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49872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48787" y="764704"/>
            <a:ext cx="8640960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uk-UA" sz="2500" b="1" i="1" dirty="0" smtClean="0">
                <a:solidFill>
                  <a:schemeClr val="accent1"/>
                </a:solidFill>
                <a:latin typeface="Georgia" panose="02040502050405020303" pitchFamily="18" charset="0"/>
              </a:rPr>
              <a:t>Сила довіри</a:t>
            </a:r>
            <a:endParaRPr lang="uk-UA" sz="1000" b="1" dirty="0">
              <a:latin typeface="Georgia" panose="02040502050405020303" pitchFamily="18" charset="0"/>
            </a:endParaRPr>
          </a:p>
          <a:p>
            <a:r>
              <a:rPr lang="uk-UA" sz="2500" dirty="0">
                <a:latin typeface="Georgia" panose="02040502050405020303" pitchFamily="18" charset="0"/>
              </a:rPr>
              <a:t>Н</a:t>
            </a:r>
            <a:r>
              <a:rPr lang="uk-UA" sz="2500" dirty="0" smtClean="0">
                <a:latin typeface="Georgia" panose="02040502050405020303" pitchFamily="18" charset="0"/>
              </a:rPr>
              <a:t>еможливо </a:t>
            </a:r>
            <a:r>
              <a:rPr lang="uk-UA" sz="2500" dirty="0">
                <a:latin typeface="Georgia" panose="02040502050405020303" pitchFamily="18" charset="0"/>
              </a:rPr>
              <a:t>виховувати молодь, коли вона не має довіри до вихователя. </a:t>
            </a:r>
            <a:r>
              <a:rPr lang="uk-UA" sz="2500" dirty="0" smtClean="0">
                <a:latin typeface="Georgia" panose="02040502050405020303" pitchFamily="18" charset="0"/>
              </a:rPr>
              <a:t>Діти </a:t>
            </a:r>
            <a:r>
              <a:rPr lang="uk-UA" sz="2500" dirty="0">
                <a:latin typeface="Georgia" panose="02040502050405020303" pitchFamily="18" charset="0"/>
              </a:rPr>
              <a:t>й молодь відчувають довіру тільки до того вихователя, який ставиться з довірою до них та виявляє її на кожному кроці. </a:t>
            </a:r>
          </a:p>
          <a:p>
            <a:r>
              <a:rPr lang="uk-UA" sz="2500" dirty="0">
                <a:latin typeface="Georgia" panose="02040502050405020303" pitchFamily="18" charset="0"/>
              </a:rPr>
              <a:t>В</a:t>
            </a:r>
            <a:r>
              <a:rPr lang="uk-UA" sz="2500" dirty="0" smtClean="0">
                <a:latin typeface="Georgia" panose="02040502050405020303" pitchFamily="18" charset="0"/>
              </a:rPr>
              <a:t> </a:t>
            </a:r>
            <a:r>
              <a:rPr lang="uk-UA" sz="2500" dirty="0">
                <a:latin typeface="Georgia" panose="02040502050405020303" pitchFamily="18" charset="0"/>
              </a:rPr>
              <a:t>кожному юнакові, навіть у найбільш недбалому, є певна «зона», доступна для добра. Перше завдання вихователя – знайти її, відчути цю чутливу струну в душі вихованця.</a:t>
            </a:r>
          </a:p>
          <a:p>
            <a:r>
              <a:rPr lang="uk-UA" sz="2500" dirty="0">
                <a:latin typeface="Georgia" panose="02040502050405020303" pitchFamily="18" charset="0"/>
              </a:rPr>
              <a:t>Довіра, виявлена до людини, особливо молодої, робить чудеса: змінює особистість, дає силу перемагати недоліки, дарує віру в себе та лікує почуття власної неповноцінності. П</a:t>
            </a:r>
            <a:r>
              <a:rPr lang="uk-UA" sz="2500" dirty="0" smtClean="0">
                <a:latin typeface="Georgia" panose="02040502050405020303" pitchFamily="18" charset="0"/>
              </a:rPr>
              <a:t>отрібно </a:t>
            </a:r>
            <a:r>
              <a:rPr lang="uk-UA" sz="2500" dirty="0">
                <a:latin typeface="Georgia" panose="02040502050405020303" pitchFamily="18" charset="0"/>
              </a:rPr>
              <a:t>вірити в добру волю людини, навіть тоді, коли вона робить серйозні помилки. </a:t>
            </a:r>
          </a:p>
        </p:txBody>
      </p:sp>
    </p:spTree>
    <p:extLst>
      <p:ext uri="{BB962C8B-B14F-4D97-AF65-F5344CB8AC3E}">
        <p14:creationId xmlns:p14="http://schemas.microsoft.com/office/powerpoint/2010/main" val="8850445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51520" y="836712"/>
            <a:ext cx="8640960" cy="52475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uk-UA" sz="2500" b="1" dirty="0" smtClean="0">
                <a:solidFill>
                  <a:schemeClr val="accent1"/>
                </a:solidFill>
                <a:latin typeface="Georgia" panose="02040502050405020303" pitchFamily="18" charset="0"/>
              </a:rPr>
              <a:t>Любов жива, чиста, щира і діяльна</a:t>
            </a:r>
          </a:p>
          <a:p>
            <a:pPr lvl="0" algn="ctr"/>
            <a:endParaRPr lang="uk-UA" sz="1000" b="1" dirty="0">
              <a:latin typeface="Georgia" panose="02040502050405020303" pitchFamily="18" charset="0"/>
            </a:endParaRPr>
          </a:p>
          <a:p>
            <a:r>
              <a:rPr lang="uk-UA" sz="2500" dirty="0" smtClean="0">
                <a:latin typeface="Georgia" panose="02040502050405020303" pitchFamily="18" charset="0"/>
              </a:rPr>
              <a:t>Запобіжна система </a:t>
            </a:r>
            <a:r>
              <a:rPr lang="uk-UA" sz="2500" dirty="0">
                <a:latin typeface="Georgia" panose="02040502050405020303" pitchFamily="18" charset="0"/>
              </a:rPr>
              <a:t>Отця Боско є</a:t>
            </a:r>
            <a:r>
              <a:rPr lang="uk-UA" sz="2500" dirty="0" smtClean="0">
                <a:latin typeface="Georgia" panose="02040502050405020303" pitchFamily="18" charset="0"/>
              </a:rPr>
              <a:t> </a:t>
            </a:r>
            <a:r>
              <a:rPr lang="uk-UA" sz="2500" dirty="0">
                <a:latin typeface="Georgia" panose="02040502050405020303" pitchFamily="18" charset="0"/>
              </a:rPr>
              <a:t>«виховною системою любові</a:t>
            </a:r>
            <a:r>
              <a:rPr lang="uk-UA" sz="2500" dirty="0" smtClean="0">
                <a:latin typeface="Georgia" panose="02040502050405020303" pitchFamily="18" charset="0"/>
              </a:rPr>
              <a:t>». Саме </a:t>
            </a:r>
            <a:r>
              <a:rPr lang="uk-UA" sz="2500" u="sng" dirty="0">
                <a:latin typeface="Georgia" panose="02040502050405020303" pitchFamily="18" charset="0"/>
              </a:rPr>
              <a:t>любов він вважав наймогутнішим виховним чинником, вона посідає центральне місце в його виховній системі</a:t>
            </a:r>
            <a:r>
              <a:rPr lang="uk-UA" sz="2500" dirty="0">
                <a:latin typeface="Georgia" panose="02040502050405020303" pitchFamily="18" charset="0"/>
              </a:rPr>
              <a:t>. Отець Боско </a:t>
            </a:r>
            <a:r>
              <a:rPr lang="uk-UA" sz="2500" dirty="0" smtClean="0">
                <a:latin typeface="Georgia" panose="02040502050405020303" pitchFamily="18" charset="0"/>
              </a:rPr>
              <a:t>заохочує нас не шкодувати праці. Любити вихованців</a:t>
            </a:r>
            <a:r>
              <a:rPr lang="uk-UA" sz="2500" dirty="0">
                <a:latin typeface="Georgia" panose="02040502050405020303" pitchFamily="18" charset="0"/>
              </a:rPr>
              <a:t>, </a:t>
            </a:r>
            <a:r>
              <a:rPr lang="uk-UA" sz="2500" dirty="0" smtClean="0">
                <a:latin typeface="Georgia" panose="02040502050405020303" pitchFamily="18" charset="0"/>
              </a:rPr>
              <a:t>виявляти </a:t>
            </a:r>
            <a:r>
              <a:rPr lang="uk-UA" sz="2500" dirty="0">
                <a:latin typeface="Georgia" panose="02040502050405020303" pitchFamily="18" charset="0"/>
              </a:rPr>
              <a:t>їм </a:t>
            </a:r>
            <a:r>
              <a:rPr lang="uk-UA" sz="2500" dirty="0" smtClean="0">
                <a:latin typeface="Georgia" panose="02040502050405020303" pitchFamily="18" charset="0"/>
              </a:rPr>
              <a:t>щиру і чисту любов. Обдаровувати молодь </a:t>
            </a:r>
            <a:r>
              <a:rPr lang="uk-UA" sz="2500" dirty="0">
                <a:latin typeface="Georgia" panose="02040502050405020303" pitchFamily="18" charset="0"/>
              </a:rPr>
              <a:t>доброю усмішкою і лагідним словом, сердечним зацікавленням і теплим </a:t>
            </a:r>
            <a:r>
              <a:rPr lang="uk-UA" sz="2500" dirty="0" smtClean="0">
                <a:latin typeface="Georgia" panose="02040502050405020303" pitchFamily="18" charset="0"/>
              </a:rPr>
              <a:t>співчуттям, </a:t>
            </a:r>
            <a:r>
              <a:rPr lang="uk-UA" sz="2500" dirty="0">
                <a:latin typeface="Georgia" panose="02040502050405020303" pitchFamily="18" charset="0"/>
              </a:rPr>
              <a:t>не </a:t>
            </a:r>
            <a:r>
              <a:rPr lang="uk-UA" sz="2500" dirty="0" smtClean="0">
                <a:latin typeface="Georgia" panose="02040502050405020303" pitchFamily="18" charset="0"/>
              </a:rPr>
              <a:t>забуваючи </a:t>
            </a:r>
            <a:r>
              <a:rPr lang="uk-UA" sz="2500" dirty="0">
                <a:latin typeface="Georgia" panose="02040502050405020303" pitchFamily="18" charset="0"/>
              </a:rPr>
              <a:t>додавати до цього веселий </a:t>
            </a:r>
            <a:r>
              <a:rPr lang="uk-UA" sz="2500" dirty="0" smtClean="0">
                <a:latin typeface="Georgia" panose="02040502050405020303" pitchFamily="18" charset="0"/>
              </a:rPr>
              <a:t>жарт. Відповідно, не </a:t>
            </a:r>
            <a:r>
              <a:rPr lang="uk-UA" sz="2500" dirty="0">
                <a:latin typeface="Georgia" panose="02040502050405020303" pitchFamily="18" charset="0"/>
              </a:rPr>
              <a:t>достатньо просто любити, треба також виявляти свою любов; молодь </a:t>
            </a:r>
            <a:r>
              <a:rPr lang="uk-UA" sz="2500" dirty="0" smtClean="0">
                <a:latin typeface="Georgia" panose="02040502050405020303" pitchFamily="18" charset="0"/>
              </a:rPr>
              <a:t>хоче </a:t>
            </a:r>
            <a:r>
              <a:rPr lang="uk-UA" sz="2500" dirty="0">
                <a:latin typeface="Georgia" panose="02040502050405020303" pitchFamily="18" charset="0"/>
              </a:rPr>
              <a:t>бачити і відчувати, що її люблять. </a:t>
            </a:r>
            <a:r>
              <a:rPr lang="uk-UA" sz="2500" dirty="0" smtClean="0">
                <a:latin typeface="Georgia" panose="02040502050405020303" pitchFamily="18" charset="0"/>
              </a:rPr>
              <a:t>Педагог, який </a:t>
            </a:r>
            <a:r>
              <a:rPr lang="uk-UA" sz="2500" i="1" dirty="0" smtClean="0">
                <a:latin typeface="Georgia" panose="02040502050405020303" pitchFamily="18" charset="0"/>
              </a:rPr>
              <a:t>«хоче</a:t>
            </a:r>
            <a:r>
              <a:rPr lang="uk-UA" sz="2500" i="1" dirty="0">
                <a:latin typeface="Georgia" panose="02040502050405020303" pitchFamily="18" charset="0"/>
              </a:rPr>
              <a:t>, щоб його любили, має показати, що він любить</a:t>
            </a:r>
            <a:r>
              <a:rPr lang="uk-UA" sz="2500" i="1" dirty="0" smtClean="0">
                <a:latin typeface="Georgia" panose="02040502050405020303" pitchFamily="18" charset="0"/>
              </a:rPr>
              <a:t>»</a:t>
            </a:r>
            <a:r>
              <a:rPr lang="uk-UA" sz="2500" dirty="0" smtClean="0">
                <a:latin typeface="Georgia" panose="02040502050405020303" pitchFamily="18" charset="0"/>
              </a:rPr>
              <a:t>.</a:t>
            </a:r>
            <a:endParaRPr lang="uk-UA" sz="2500" dirty="0"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097108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51520" y="908720"/>
            <a:ext cx="8640960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uk-UA" sz="2400" dirty="0">
                <a:latin typeface="Georgia" panose="02040502050405020303" pitchFamily="18" charset="0"/>
              </a:rPr>
              <a:t>З любов’ю тісно пов’язана проблема виховного авторитету: </a:t>
            </a:r>
            <a:r>
              <a:rPr lang="uk-UA" sz="2400" i="1" dirty="0">
                <a:latin typeface="Georgia" panose="02040502050405020303" pitchFamily="18" charset="0"/>
              </a:rPr>
              <a:t>«Якщо хочете, щоб вас слухали, подбайте, щоби вас любили»</a:t>
            </a:r>
            <a:r>
              <a:rPr lang="uk-UA" sz="2400" dirty="0">
                <a:latin typeface="Georgia" panose="02040502050405020303" pitchFamily="18" charset="0"/>
              </a:rPr>
              <a:t>. Отець Боско радив кожному вихователю, який хоче мати справжній авторитет, спочатку щиро любити дітей і здобувати їхню </a:t>
            </a:r>
            <a:r>
              <a:rPr lang="uk-UA" sz="2400" dirty="0" smtClean="0">
                <a:latin typeface="Georgia" panose="02040502050405020303" pitchFamily="18" charset="0"/>
              </a:rPr>
              <a:t>любов.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uk-UA" sz="2400" dirty="0" smtClean="0">
                <a:latin typeface="Georgia" panose="02040502050405020303" pitchFamily="18" charset="0"/>
              </a:rPr>
              <a:t>Не </a:t>
            </a:r>
            <a:r>
              <a:rPr lang="uk-UA" sz="2400" dirty="0">
                <a:latin typeface="Georgia" panose="02040502050405020303" pitchFamily="18" charset="0"/>
              </a:rPr>
              <a:t>треба боятись, що любов, лагідність, доброта зменшать повагу до педагога, його значення тощо. </a:t>
            </a:r>
            <a:r>
              <a:rPr lang="uk-UA" sz="2400" b="1" dirty="0" smtClean="0">
                <a:solidFill>
                  <a:schemeClr val="accent1"/>
                </a:solidFill>
                <a:latin typeface="Georgia" panose="02040502050405020303" pitchFamily="18" charset="0"/>
              </a:rPr>
              <a:t>Справжній </a:t>
            </a:r>
            <a:r>
              <a:rPr lang="uk-UA" sz="2400" b="1" dirty="0">
                <a:solidFill>
                  <a:schemeClr val="accent1"/>
                </a:solidFill>
                <a:latin typeface="Georgia" panose="02040502050405020303" pitchFamily="18" charset="0"/>
              </a:rPr>
              <a:t>авторитет ґрунтується </a:t>
            </a:r>
            <a:r>
              <a:rPr lang="uk-UA" sz="2400" b="1" dirty="0" smtClean="0">
                <a:solidFill>
                  <a:schemeClr val="accent1"/>
                </a:solidFill>
                <a:latin typeface="Georgia" panose="02040502050405020303" pitchFamily="18" charset="0"/>
              </a:rPr>
              <a:t>на любові</a:t>
            </a:r>
            <a:r>
              <a:rPr lang="uk-UA" sz="2400" dirty="0" smtClean="0">
                <a:latin typeface="Georgia" panose="02040502050405020303" pitchFamily="18" charset="0"/>
              </a:rPr>
              <a:t>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uk-UA" sz="2400" dirty="0" smtClean="0">
                <a:latin typeface="Georgia" panose="02040502050405020303" pitchFamily="18" charset="0"/>
              </a:rPr>
              <a:t>Коли </a:t>
            </a:r>
            <a:r>
              <a:rPr lang="uk-UA" sz="2400" dirty="0">
                <a:latin typeface="Georgia" panose="02040502050405020303" pitchFamily="18" charset="0"/>
              </a:rPr>
              <a:t>вчитель прихилить до себе серце молодої людини, то матиме на неї виховний вплив і отримає ключ до формування її характеру. Звісно, не йдеться про жодні маніпуляції – лише про християнське виховання і гармонійну формацію зрілої особистості, необхідну кожній людині для щасливого життя</a:t>
            </a:r>
            <a:r>
              <a:rPr lang="uk-UA" sz="2400" dirty="0" smtClean="0">
                <a:latin typeface="Georgia" panose="02040502050405020303" pitchFamily="18" charset="0"/>
              </a:rPr>
              <a:t>.</a:t>
            </a:r>
            <a:endParaRPr lang="uk-UA" sz="2400" dirty="0"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99474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51520" y="706551"/>
            <a:ext cx="8748464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uk-UA" sz="2400" dirty="0">
                <a:latin typeface="Georgia" panose="02040502050405020303" pitchFamily="18" charset="0"/>
              </a:rPr>
              <a:t>Отець </a:t>
            </a:r>
            <a:r>
              <a:rPr lang="uk-UA" sz="2400" dirty="0" err="1">
                <a:latin typeface="Georgia" panose="02040502050405020303" pitchFamily="18" charset="0"/>
              </a:rPr>
              <a:t>Боско</a:t>
            </a:r>
            <a:r>
              <a:rPr lang="uk-UA" sz="2400" dirty="0">
                <a:latin typeface="Georgia" panose="02040502050405020303" pitchFamily="18" charset="0"/>
              </a:rPr>
              <a:t> вважав найбільшою помилкою вихователя вибіркове добре ставлення, коли хтось свідомо робить між учнями різницю з певних причин. </a:t>
            </a:r>
            <a:r>
              <a:rPr lang="uk-UA" sz="2400" dirty="0" err="1">
                <a:latin typeface="Georgia" panose="02040502050405020303" pitchFamily="18" charset="0"/>
              </a:rPr>
              <a:t>Св</a:t>
            </a:r>
            <a:r>
              <a:rPr lang="uk-UA" sz="2400" dirty="0">
                <a:latin typeface="Georgia" panose="02040502050405020303" pitchFamily="18" charset="0"/>
              </a:rPr>
              <a:t>. Іван вважав таке </a:t>
            </a:r>
            <a:r>
              <a:rPr lang="uk-UA" sz="2400" dirty="0" smtClean="0">
                <a:latin typeface="Georgia" panose="02040502050405020303" pitchFamily="18" charset="0"/>
              </a:rPr>
              <a:t>неприпустимим, адже однаково </a:t>
            </a:r>
            <a:r>
              <a:rPr lang="uk-UA" sz="2400" dirty="0">
                <a:latin typeface="Georgia" panose="02040502050405020303" pitchFamily="18" charset="0"/>
              </a:rPr>
              <a:t>любив усіх своїх хлопців, мов рідних </a:t>
            </a:r>
            <a:r>
              <a:rPr lang="uk-UA" sz="2400" dirty="0" smtClean="0">
                <a:latin typeface="Georgia" panose="02040502050405020303" pitchFamily="18" charset="0"/>
              </a:rPr>
              <a:t>дітей.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uk-UA" sz="2400" dirty="0" smtClean="0">
                <a:latin typeface="Georgia" panose="02040502050405020303" pitchFamily="18" charset="0"/>
              </a:rPr>
              <a:t>Бувало</a:t>
            </a:r>
            <a:r>
              <a:rPr lang="uk-UA" sz="2400" dirty="0">
                <a:latin typeface="Georgia" panose="02040502050405020303" pitchFamily="18" charset="0"/>
              </a:rPr>
              <a:t>, що хлопці з </a:t>
            </a:r>
            <a:r>
              <a:rPr lang="uk-UA" sz="2400" dirty="0" smtClean="0">
                <a:latin typeface="Georgia" panose="02040502050405020303" pitchFamily="18" charset="0"/>
              </a:rPr>
              <a:t>ораторії </a:t>
            </a:r>
            <a:r>
              <a:rPr lang="uk-UA" sz="2400" dirty="0">
                <a:latin typeface="Georgia" panose="02040502050405020303" pitchFamily="18" charset="0"/>
              </a:rPr>
              <a:t>навіть билися, сперечаючись, кого з них </a:t>
            </a:r>
            <a:r>
              <a:rPr lang="uk-UA" sz="2400" dirty="0" smtClean="0">
                <a:latin typeface="Georgia" panose="02040502050405020303" pitchFamily="18" charset="0"/>
              </a:rPr>
              <a:t>отець </a:t>
            </a:r>
            <a:r>
              <a:rPr lang="uk-UA" sz="2400" dirty="0">
                <a:latin typeface="Georgia" panose="02040502050405020303" pitchFamily="18" charset="0"/>
              </a:rPr>
              <a:t>Боско найбільше любить. А він </a:t>
            </a:r>
            <a:r>
              <a:rPr lang="uk-UA" sz="2400" dirty="0" smtClean="0">
                <a:latin typeface="Georgia" panose="02040502050405020303" pitchFamily="18" charset="0"/>
              </a:rPr>
              <a:t>казав: </a:t>
            </a:r>
            <a:r>
              <a:rPr lang="uk-UA" sz="2400" i="1" dirty="0">
                <a:latin typeface="Georgia" panose="02040502050405020303" pitchFamily="18" charset="0"/>
              </a:rPr>
              <a:t>«Я люблю моїх юнаків і люблю всіх однаково. Це так, якби мене хто питав, чи люблю я свою руку і свої пальці. Ніхто ж добровільно не дав би згоди на те, щоб йому відрізали один </a:t>
            </a:r>
            <a:r>
              <a:rPr lang="uk-UA" sz="2400" i="1" dirty="0" smtClean="0">
                <a:latin typeface="Georgia" panose="02040502050405020303" pitchFamily="18" charset="0"/>
              </a:rPr>
              <a:t>палець»</a:t>
            </a:r>
            <a:r>
              <a:rPr lang="uk-UA" sz="2400" dirty="0" smtClean="0">
                <a:latin typeface="Georgia" panose="02040502050405020303" pitchFamily="18" charset="0"/>
              </a:rPr>
              <a:t>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uk-UA" sz="2400" dirty="0" smtClean="0">
                <a:latin typeface="Georgia" panose="02040502050405020303" pitchFamily="18" charset="0"/>
              </a:rPr>
              <a:t>Перед смертю отець </a:t>
            </a:r>
            <a:r>
              <a:rPr lang="uk-UA" sz="2400" dirty="0">
                <a:latin typeface="Georgia" panose="02040502050405020303" pitchFamily="18" charset="0"/>
              </a:rPr>
              <a:t>Боско </a:t>
            </a:r>
            <a:r>
              <a:rPr lang="uk-UA" sz="2400" dirty="0" smtClean="0">
                <a:latin typeface="Georgia" panose="02040502050405020303" pitchFamily="18" charset="0"/>
              </a:rPr>
              <a:t>казав наступникові</a:t>
            </a:r>
            <a:r>
              <a:rPr lang="uk-UA" sz="2400" dirty="0">
                <a:latin typeface="Georgia" panose="02040502050405020303" pitchFamily="18" charset="0"/>
              </a:rPr>
              <a:t>: </a:t>
            </a:r>
            <a:r>
              <a:rPr lang="uk-UA" sz="2400" i="1" dirty="0">
                <a:latin typeface="Georgia" panose="02040502050405020303" pitchFamily="18" charset="0"/>
              </a:rPr>
              <a:t>«Роби так, </a:t>
            </a:r>
            <a:r>
              <a:rPr lang="uk-UA" sz="2400" i="1" dirty="0" smtClean="0">
                <a:latin typeface="Georgia" panose="02040502050405020303" pitchFamily="18" charset="0"/>
              </a:rPr>
              <a:t>аби </a:t>
            </a:r>
            <a:r>
              <a:rPr lang="uk-UA" sz="2400" i="1" dirty="0">
                <a:latin typeface="Georgia" panose="02040502050405020303" pitchFamily="18" charset="0"/>
              </a:rPr>
              <a:t>тебе любили!»</a:t>
            </a:r>
            <a:r>
              <a:rPr lang="uk-UA" sz="2400" dirty="0">
                <a:latin typeface="Georgia" panose="02040502050405020303" pitchFamily="18" charset="0"/>
              </a:rPr>
              <a:t> </a:t>
            </a:r>
            <a:r>
              <a:rPr lang="uk-UA" sz="2400" dirty="0" smtClean="0">
                <a:latin typeface="Georgia" panose="02040502050405020303" pitchFamily="18" charset="0"/>
              </a:rPr>
              <a:t>Зараз можемо зробити висновок, що практика </a:t>
            </a:r>
            <a:r>
              <a:rPr lang="uk-UA" sz="2400" dirty="0">
                <a:latin typeface="Georgia" panose="02040502050405020303" pitchFamily="18" charset="0"/>
              </a:rPr>
              <a:t>запобіжної виховної системи випливає з </a:t>
            </a:r>
            <a:r>
              <a:rPr lang="uk-UA" sz="2400" dirty="0" smtClean="0">
                <a:latin typeface="Georgia" panose="02040502050405020303" pitchFamily="18" charset="0"/>
              </a:rPr>
              <a:t>Гімну любові св</a:t>
            </a:r>
            <a:r>
              <a:rPr lang="uk-UA" sz="2400" dirty="0">
                <a:latin typeface="Georgia" panose="02040502050405020303" pitchFamily="18" charset="0"/>
              </a:rPr>
              <a:t>. </a:t>
            </a:r>
            <a:r>
              <a:rPr lang="uk-UA" sz="2400" dirty="0" smtClean="0">
                <a:latin typeface="Georgia" panose="02040502050405020303" pitchFamily="18" charset="0"/>
              </a:rPr>
              <a:t>Павла (1 </a:t>
            </a:r>
            <a:r>
              <a:rPr lang="uk-UA" sz="2400" dirty="0" err="1" smtClean="0">
                <a:latin typeface="Georgia" panose="02040502050405020303" pitchFamily="18" charset="0"/>
              </a:rPr>
              <a:t>Кор</a:t>
            </a:r>
            <a:r>
              <a:rPr lang="uk-UA" sz="2400" dirty="0" smtClean="0">
                <a:latin typeface="Georgia" panose="02040502050405020303" pitchFamily="18" charset="0"/>
              </a:rPr>
              <a:t>. 13).</a:t>
            </a:r>
            <a:endParaRPr lang="uk-UA" sz="2400" dirty="0"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122607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23528" y="836712"/>
            <a:ext cx="8640960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uk-UA" sz="2400" b="1" dirty="0">
                <a:solidFill>
                  <a:schemeClr val="accent1"/>
                </a:solidFill>
                <a:latin typeface="Georgia" panose="02040502050405020303" pitchFamily="18" charset="0"/>
              </a:rPr>
              <a:t>Пізнання </a:t>
            </a:r>
            <a:r>
              <a:rPr lang="uk-UA" sz="2400" b="1" dirty="0" smtClean="0">
                <a:solidFill>
                  <a:schemeClr val="accent1"/>
                </a:solidFill>
                <a:latin typeface="Georgia" panose="02040502050405020303" pitchFamily="18" charset="0"/>
              </a:rPr>
              <a:t>особистості</a:t>
            </a:r>
            <a:endParaRPr lang="uk-UA" sz="2400" b="1" dirty="0">
              <a:latin typeface="Georgia" panose="02040502050405020303" pitchFamily="18" charset="0"/>
            </a:endParaRPr>
          </a:p>
          <a:p>
            <a:r>
              <a:rPr lang="uk-UA" sz="2400" dirty="0">
                <a:latin typeface="Georgia" panose="02040502050405020303" pitchFamily="18" charset="0"/>
              </a:rPr>
              <a:t>Коли до </a:t>
            </a:r>
            <a:r>
              <a:rPr lang="uk-UA" sz="2400" dirty="0" smtClean="0">
                <a:latin typeface="Georgia" panose="02040502050405020303" pitchFamily="18" charset="0"/>
              </a:rPr>
              <a:t>ораторії отця </a:t>
            </a:r>
            <a:r>
              <a:rPr lang="uk-UA" sz="2400" dirty="0">
                <a:latin typeface="Georgia" panose="02040502050405020303" pitchFamily="18" charset="0"/>
              </a:rPr>
              <a:t>Боско приходив новий юнак, священик насамперед намагався розпізнати його характер. Діти хочуть бути в центрі уваги, вони з радістю будуть розповідати про себе, якщо їх запитувати. Лише потрібно стежити, </a:t>
            </a:r>
            <a:r>
              <a:rPr lang="uk-UA" sz="2400" dirty="0" smtClean="0">
                <a:latin typeface="Georgia" panose="02040502050405020303" pitchFamily="18" charset="0"/>
              </a:rPr>
              <a:t>аби </a:t>
            </a:r>
            <a:r>
              <a:rPr lang="uk-UA" sz="2400" dirty="0">
                <a:latin typeface="Georgia" panose="02040502050405020303" pitchFamily="18" charset="0"/>
              </a:rPr>
              <a:t>запитання були тактовними, не порушували особистих меж дітей, не провокували зайвої відвертості, лише були </a:t>
            </a:r>
            <a:r>
              <a:rPr lang="uk-UA" sz="2400" b="1" dirty="0">
                <a:solidFill>
                  <a:srgbClr val="FFC000"/>
                </a:solidFill>
                <a:latin typeface="Georgia" panose="02040502050405020303" pitchFamily="18" charset="0"/>
              </a:rPr>
              <a:t>спрямовані на їхнє </a:t>
            </a:r>
            <a:r>
              <a:rPr lang="uk-UA" sz="2400" b="1" dirty="0" smtClean="0">
                <a:solidFill>
                  <a:srgbClr val="FFC000"/>
                </a:solidFill>
                <a:latin typeface="Georgia" panose="02040502050405020303" pitchFamily="18" charset="0"/>
              </a:rPr>
              <a:t>благо</a:t>
            </a:r>
            <a:r>
              <a:rPr lang="uk-UA" sz="2400" dirty="0" smtClean="0">
                <a:latin typeface="Georgia" panose="02040502050405020303" pitchFamily="18" charset="0"/>
              </a:rPr>
              <a:t>. Пізнання </a:t>
            </a:r>
            <a:r>
              <a:rPr lang="uk-UA" sz="2400" dirty="0">
                <a:latin typeface="Georgia" panose="02040502050405020303" pitchFamily="18" charset="0"/>
              </a:rPr>
              <a:t>вихованця допомагає вихователям, а також аніматорам у вихованні. Знаючи дитину, можна вибрати правильні методи її виховання, пристосувати їх до індивідуальних особливостей дитини, законів її розвитку тощо. Найкращий шлях до пізнання – це спілкування та уважне ставлення, взаємна щирість і відкритість. </a:t>
            </a:r>
          </a:p>
        </p:txBody>
      </p:sp>
    </p:spTree>
    <p:extLst>
      <p:ext uri="{BB962C8B-B14F-4D97-AF65-F5344CB8AC3E}">
        <p14:creationId xmlns:p14="http://schemas.microsoft.com/office/powerpoint/2010/main" val="10473494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65375" y="518237"/>
            <a:ext cx="8640960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uk-UA" sz="2200" b="1" dirty="0" smtClean="0">
                <a:solidFill>
                  <a:srgbClr val="0070C0"/>
                </a:solidFill>
                <a:latin typeface="Georgia" panose="02040502050405020303" pitchFamily="18" charset="0"/>
              </a:rPr>
              <a:t>Індивідуальність</a:t>
            </a:r>
            <a:endParaRPr lang="uk-UA" sz="1000" b="1" dirty="0">
              <a:latin typeface="Georgia" panose="02040502050405020303" pitchFamily="18" charset="0"/>
            </a:endParaRPr>
          </a:p>
          <a:p>
            <a:r>
              <a:rPr lang="uk-UA" sz="2200" dirty="0">
                <a:latin typeface="Georgia" panose="02040502050405020303" pitchFamily="18" charset="0"/>
              </a:rPr>
              <a:t>Кожна дитина – неповторний Божий витвір. Коли вихователь пізнає дитину, то мусить брати до уваги її індивідуальність і поважати її. </a:t>
            </a:r>
            <a:r>
              <a:rPr lang="uk-UA" sz="2200" dirty="0" smtClean="0">
                <a:latin typeface="Georgia" panose="02040502050405020303" pitchFamily="18" charset="0"/>
              </a:rPr>
              <a:t>В </a:t>
            </a:r>
            <a:r>
              <a:rPr lang="uk-UA" sz="2200" dirty="0">
                <a:latin typeface="Georgia" panose="02040502050405020303" pitchFamily="18" charset="0"/>
              </a:rPr>
              <a:t>жодному разі ні </a:t>
            </a:r>
            <a:r>
              <a:rPr lang="uk-UA" sz="2200" dirty="0" smtClean="0">
                <a:latin typeface="Georgia" panose="02040502050405020303" pitchFamily="18" charset="0"/>
              </a:rPr>
              <a:t>педагог, </a:t>
            </a:r>
            <a:r>
              <a:rPr lang="uk-UA" sz="2200" dirty="0">
                <a:latin typeface="Georgia" panose="02040502050405020303" pitchFamily="18" charset="0"/>
              </a:rPr>
              <a:t>ні будь-хто інший не має права пригноблювати молоду особу чи прагнути самостійно її змінювати.</a:t>
            </a:r>
          </a:p>
          <a:p>
            <a:r>
              <a:rPr lang="uk-UA" sz="2200" dirty="0">
                <a:latin typeface="Georgia" panose="02040502050405020303" pitchFamily="18" charset="0"/>
              </a:rPr>
              <a:t>Об’єктом виховання є молода людина зі своїми природними </a:t>
            </a:r>
            <a:r>
              <a:rPr lang="uk-UA" sz="2200" dirty="0" smtClean="0">
                <a:latin typeface="Georgia" panose="02040502050405020303" pitchFamily="18" charset="0"/>
              </a:rPr>
              <a:t>здібностями. </a:t>
            </a:r>
            <a:r>
              <a:rPr lang="uk-UA" sz="2200" b="1" dirty="0">
                <a:solidFill>
                  <a:schemeClr val="accent1"/>
                </a:solidFill>
                <a:latin typeface="Georgia" panose="02040502050405020303" pitchFamily="18" charset="0"/>
              </a:rPr>
              <a:t>Головне завдання вихователя – виявити, розвинути і вдосконалити ці здібності, </a:t>
            </a:r>
            <a:r>
              <a:rPr lang="uk-UA" sz="2200" b="1" dirty="0" smtClean="0">
                <a:solidFill>
                  <a:schemeClr val="accent1"/>
                </a:solidFill>
                <a:latin typeface="Georgia" panose="02040502050405020303" pitchFamily="18" charset="0"/>
              </a:rPr>
              <a:t>допомогти </a:t>
            </a:r>
            <a:r>
              <a:rPr lang="uk-UA" sz="2200" b="1" dirty="0">
                <a:solidFill>
                  <a:schemeClr val="accent1"/>
                </a:solidFill>
                <a:latin typeface="Georgia" panose="02040502050405020303" pitchFamily="18" charset="0"/>
              </a:rPr>
              <a:t>молодій особі стати собою.</a:t>
            </a:r>
            <a:r>
              <a:rPr lang="uk-UA" sz="2200" dirty="0">
                <a:latin typeface="Georgia" panose="02040502050405020303" pitchFamily="18" charset="0"/>
              </a:rPr>
              <a:t> </a:t>
            </a:r>
            <a:r>
              <a:rPr lang="uk-UA" sz="2200" dirty="0" smtClean="0">
                <a:latin typeface="Georgia" panose="02040502050405020303" pitchFamily="18" charset="0"/>
              </a:rPr>
              <a:t>Особистість </a:t>
            </a:r>
            <a:r>
              <a:rPr lang="uk-UA" sz="2200" dirty="0">
                <a:latin typeface="Georgia" panose="02040502050405020303" pitchFamily="18" charset="0"/>
              </a:rPr>
              <a:t>кожної дитини вказує напрямок її виховання. До кожної дитини </a:t>
            </a:r>
            <a:r>
              <a:rPr lang="uk-UA" sz="2200" dirty="0" smtClean="0">
                <a:latin typeface="Georgia" panose="02040502050405020303" pitchFamily="18" charset="0"/>
              </a:rPr>
              <a:t>вихователі </a:t>
            </a:r>
            <a:r>
              <a:rPr lang="uk-UA" sz="2200" dirty="0">
                <a:latin typeface="Georgia" panose="02040502050405020303" pitchFamily="18" charset="0"/>
              </a:rPr>
              <a:t>покликані знайти особливий підхід. </a:t>
            </a:r>
            <a:r>
              <a:rPr lang="uk-UA" sz="2200" dirty="0" smtClean="0">
                <a:latin typeface="Georgia" panose="02040502050405020303" pitchFamily="18" charset="0"/>
              </a:rPr>
              <a:t>Пошана </a:t>
            </a:r>
            <a:r>
              <a:rPr lang="uk-UA" sz="2200" dirty="0">
                <a:latin typeface="Georgia" panose="02040502050405020303" pitchFamily="18" charset="0"/>
              </a:rPr>
              <a:t>до гідності дитини не дозволяє принижувати й упокорювати </a:t>
            </a:r>
            <a:r>
              <a:rPr lang="uk-UA" sz="2200" dirty="0" smtClean="0">
                <a:latin typeface="Georgia" panose="02040502050405020303" pitchFamily="18" charset="0"/>
              </a:rPr>
              <a:t>її, </a:t>
            </a:r>
            <a:r>
              <a:rPr lang="uk-UA" sz="2200" dirty="0">
                <a:latin typeface="Georgia" panose="02040502050405020303" pitchFamily="18" charset="0"/>
              </a:rPr>
              <a:t>не дозволяє глузувати з неї або дивитися на те, як з неї глузує хтось інший. </a:t>
            </a:r>
            <a:r>
              <a:rPr lang="uk-UA" sz="2200" dirty="0" smtClean="0">
                <a:latin typeface="Georgia" panose="02040502050405020303" pitchFamily="18" charset="0"/>
              </a:rPr>
              <a:t>Ганебними і такими, що тягнуть за собою важкі кари, вважаються </a:t>
            </a:r>
            <a:r>
              <a:rPr lang="uk-UA" sz="2200" dirty="0">
                <a:latin typeface="Georgia" panose="02040502050405020303" pitchFamily="18" charset="0"/>
              </a:rPr>
              <a:t>дії, коли дорослий свідомо ображає дитину, знущається з неї, психічно або фізично тисне на неї тощо. </a:t>
            </a:r>
          </a:p>
        </p:txBody>
      </p:sp>
    </p:spTree>
    <p:extLst>
      <p:ext uri="{BB962C8B-B14F-4D97-AF65-F5344CB8AC3E}">
        <p14:creationId xmlns:p14="http://schemas.microsoft.com/office/powerpoint/2010/main" val="23917876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245165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9552" y="2492896"/>
            <a:ext cx="806489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4800" b="1" dirty="0">
                <a:solidFill>
                  <a:schemeClr val="accent1"/>
                </a:solidFill>
                <a:latin typeface="Georgia" panose="02040502050405020303" pitchFamily="18" charset="0"/>
              </a:rPr>
              <a:t>О</a:t>
            </a:r>
            <a:r>
              <a:rPr lang="uk-UA" sz="4800" b="1" dirty="0" smtClean="0">
                <a:solidFill>
                  <a:schemeClr val="accent1"/>
                </a:solidFill>
                <a:latin typeface="Georgia" panose="02040502050405020303" pitchFamily="18" charset="0"/>
              </a:rPr>
              <a:t>снови запобіжної системи св. Івана Боско</a:t>
            </a:r>
            <a:endParaRPr lang="uk-UA" sz="4800" dirty="0">
              <a:solidFill>
                <a:schemeClr val="accent1"/>
              </a:solidFill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976496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84696" y="820124"/>
            <a:ext cx="8640960" cy="54168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uk-UA" sz="2400" b="1" dirty="0" smtClean="0">
                <a:solidFill>
                  <a:schemeClr val="accent1"/>
                </a:solidFill>
                <a:latin typeface="Georgia" panose="02040502050405020303" pitchFamily="18" charset="0"/>
              </a:rPr>
              <a:t>Можливості, які дарує спільне дозвілля</a:t>
            </a:r>
          </a:p>
          <a:p>
            <a:pPr lvl="0" algn="ctr"/>
            <a:endParaRPr lang="uk-UA" sz="1000" dirty="0">
              <a:latin typeface="Georgia" panose="02040502050405020303" pitchFamily="18" charset="0"/>
            </a:endParaRPr>
          </a:p>
          <a:p>
            <a:r>
              <a:rPr lang="uk-UA" sz="2400" dirty="0">
                <a:latin typeface="Georgia" panose="02040502050405020303" pitchFamily="18" charset="0"/>
              </a:rPr>
              <a:t>Найкраще пізнати темперамент дитини, її характер та особистість можна у грі. </a:t>
            </a:r>
            <a:r>
              <a:rPr lang="uk-UA" sz="2400" dirty="0" smtClean="0">
                <a:latin typeface="Georgia" panose="02040502050405020303" pitchFamily="18" charset="0"/>
              </a:rPr>
              <a:t>Ігри</a:t>
            </a:r>
            <a:r>
              <a:rPr lang="uk-UA" sz="2400" dirty="0">
                <a:latin typeface="Georgia" panose="02040502050405020303" pitchFamily="18" charset="0"/>
              </a:rPr>
              <a:t>, розваги, різні види спорту – надважливі виховні чинники для гармонійного розвитку юної людини. Саме вони спонукають ініціативність, відкривають природні здібності, розвантажують молоду енергію.</a:t>
            </a:r>
          </a:p>
          <a:p>
            <a:r>
              <a:rPr lang="uk-UA" sz="2400" dirty="0">
                <a:latin typeface="Georgia" panose="02040502050405020303" pitchFamily="18" charset="0"/>
              </a:rPr>
              <a:t>Немає виховання там, де бракує різноманітних пропозицій для дозвілля.</a:t>
            </a:r>
          </a:p>
          <a:p>
            <a:r>
              <a:rPr lang="uk-UA" sz="2400" dirty="0" err="1">
                <a:latin typeface="Georgia" panose="02040502050405020303" pitchFamily="18" charset="0"/>
              </a:rPr>
              <a:t>Св</a:t>
            </a:r>
            <a:r>
              <a:rPr lang="uk-UA" sz="2400" dirty="0">
                <a:latin typeface="Georgia" panose="02040502050405020303" pitchFamily="18" charset="0"/>
              </a:rPr>
              <a:t>. Іван </a:t>
            </a:r>
            <a:r>
              <a:rPr lang="uk-UA" sz="2400" dirty="0" err="1">
                <a:latin typeface="Georgia" panose="02040502050405020303" pitchFamily="18" charset="0"/>
              </a:rPr>
              <a:t>Боско</a:t>
            </a:r>
            <a:r>
              <a:rPr lang="uk-UA" sz="2400" dirty="0">
                <a:latin typeface="Georgia" panose="02040502050405020303" pitchFamily="18" charset="0"/>
              </a:rPr>
              <a:t> говорив: </a:t>
            </a:r>
            <a:r>
              <a:rPr lang="uk-UA" sz="2400" i="1" dirty="0">
                <a:latin typeface="Georgia" panose="02040502050405020303" pitchFamily="18" charset="0"/>
              </a:rPr>
              <a:t>«Спорт, музика, театр – це дуже ефективні способи для того, щоб досягнути дисципліни, виховати молодь і привести її до святості». </a:t>
            </a:r>
            <a:r>
              <a:rPr lang="uk-UA" sz="2400" dirty="0">
                <a:latin typeface="Georgia" panose="02040502050405020303" pitchFamily="18" charset="0"/>
              </a:rPr>
              <a:t>Тому в </a:t>
            </a:r>
            <a:r>
              <a:rPr lang="uk-UA" sz="2400" dirty="0" smtClean="0">
                <a:latin typeface="Georgia" panose="02040502050405020303" pitchFamily="18" charset="0"/>
              </a:rPr>
              <a:t>ораторії </a:t>
            </a:r>
            <a:r>
              <a:rPr lang="uk-UA" sz="2400" dirty="0">
                <a:latin typeface="Georgia" panose="02040502050405020303" pitchFamily="18" charset="0"/>
              </a:rPr>
              <a:t>було введено в обов’язкову програму виховання ігри, забави, прогулянки з цікавими екскурсіями. </a:t>
            </a:r>
          </a:p>
        </p:txBody>
      </p:sp>
    </p:spTree>
    <p:extLst>
      <p:ext uri="{BB962C8B-B14F-4D97-AF65-F5344CB8AC3E}">
        <p14:creationId xmlns:p14="http://schemas.microsoft.com/office/powerpoint/2010/main" val="29150937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51520" y="839445"/>
            <a:ext cx="8712968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uk-UA" sz="2400" dirty="0" smtClean="0">
                <a:latin typeface="Georgia" panose="02040502050405020303" pitchFamily="18" charset="0"/>
              </a:rPr>
              <a:t>Нехай діти будуть </a:t>
            </a:r>
            <a:r>
              <a:rPr lang="uk-UA" sz="2400" dirty="0">
                <a:latin typeface="Georgia" panose="02040502050405020303" pitchFamily="18" charset="0"/>
              </a:rPr>
              <a:t>так сформовані для участі в суспільному житті, </a:t>
            </a:r>
            <a:r>
              <a:rPr lang="uk-UA" sz="2400" dirty="0" smtClean="0">
                <a:latin typeface="Georgia" panose="02040502050405020303" pitchFamily="18" charset="0"/>
              </a:rPr>
              <a:t>щоби, </a:t>
            </a:r>
            <a:r>
              <a:rPr lang="uk-UA" sz="2400" dirty="0">
                <a:latin typeface="Georgia" panose="02040502050405020303" pitchFamily="18" charset="0"/>
              </a:rPr>
              <a:t>відповідно підготовлені необхідними й корисними </a:t>
            </a:r>
            <a:r>
              <a:rPr lang="uk-UA" sz="2400" dirty="0" smtClean="0">
                <a:latin typeface="Georgia" panose="02040502050405020303" pitchFamily="18" charset="0"/>
              </a:rPr>
              <a:t>засобами, вони </a:t>
            </a:r>
            <a:r>
              <a:rPr lang="uk-UA" sz="2400" dirty="0">
                <a:latin typeface="Georgia" panose="02040502050405020303" pitchFamily="18" charset="0"/>
              </a:rPr>
              <a:t>мали змогу </a:t>
            </a:r>
            <a:r>
              <a:rPr lang="uk-UA" sz="2400" b="1" dirty="0">
                <a:solidFill>
                  <a:srgbClr val="FFC000"/>
                </a:solidFill>
                <a:latin typeface="Georgia" panose="02040502050405020303" pitchFamily="18" charset="0"/>
              </a:rPr>
              <a:t>активно влитися </a:t>
            </a:r>
            <a:r>
              <a:rPr lang="uk-UA" sz="2400" dirty="0">
                <a:latin typeface="Georgia" panose="02040502050405020303" pitchFamily="18" charset="0"/>
              </a:rPr>
              <a:t>до різних спільнот у людському суспільстві, були відкриті до діалогу з іншими людьми й охоче трудилися на спільне благо</a:t>
            </a:r>
            <a:r>
              <a:rPr lang="uk-UA" sz="2400" dirty="0" smtClean="0">
                <a:latin typeface="Georgia" panose="02040502050405020303" pitchFamily="18" charset="0"/>
              </a:rPr>
              <a:t>.</a:t>
            </a:r>
            <a:endParaRPr lang="uk-UA" sz="2400" dirty="0">
              <a:latin typeface="Georgia" panose="02040502050405020303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uk-UA" sz="2400" dirty="0" smtClean="0">
                <a:latin typeface="Georgia" panose="02040502050405020303" pitchFamily="18" charset="0"/>
              </a:rPr>
              <a:t>Сім’я </a:t>
            </a:r>
            <a:r>
              <a:rPr lang="uk-UA" sz="2400" dirty="0">
                <a:latin typeface="Georgia" panose="02040502050405020303" pitchFamily="18" charset="0"/>
              </a:rPr>
              <a:t>є</a:t>
            </a:r>
            <a:r>
              <a:rPr lang="uk-UA" sz="2400" b="1" dirty="0">
                <a:latin typeface="Georgia" panose="02040502050405020303" pitchFamily="18" charset="0"/>
              </a:rPr>
              <a:t> </a:t>
            </a:r>
            <a:r>
              <a:rPr lang="uk-UA" sz="2400" b="1" dirty="0">
                <a:solidFill>
                  <a:srgbClr val="FFC000"/>
                </a:solidFill>
                <a:latin typeface="Georgia" panose="02040502050405020303" pitchFamily="18" charset="0"/>
              </a:rPr>
              <a:t>першою шко­лою суспільних чеснот</a:t>
            </a:r>
            <a:r>
              <a:rPr lang="uk-UA" sz="2400" dirty="0">
                <a:latin typeface="Georgia" panose="02040502050405020303" pitchFamily="18" charset="0"/>
              </a:rPr>
              <a:t>, яких потребує кожна спільнота. Обов’язок дати виховання покладено насамперед на сім’ю, але ця справа потребує допомоги усього суспільства</a:t>
            </a:r>
            <a:r>
              <a:rPr lang="uk-UA" sz="2400" dirty="0" smtClean="0">
                <a:latin typeface="Georgia" panose="02040502050405020303" pitchFamily="18" charset="0"/>
              </a:rPr>
              <a:t>.</a:t>
            </a:r>
            <a:endParaRPr lang="uk-UA" sz="2400" dirty="0">
              <a:latin typeface="Georgia" panose="02040502050405020303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uk-UA" sz="2400" dirty="0" smtClean="0">
                <a:latin typeface="Georgia" panose="02040502050405020303" pitchFamily="18" charset="0"/>
              </a:rPr>
              <a:t>Крім </a:t>
            </a:r>
            <a:r>
              <a:rPr lang="uk-UA" sz="2400" dirty="0">
                <a:latin typeface="Georgia" panose="02040502050405020303" pitchFamily="18" charset="0"/>
              </a:rPr>
              <a:t>прав батьків й</a:t>
            </a:r>
            <a:r>
              <a:rPr lang="uk-UA" sz="2400" dirty="0" smtClean="0">
                <a:latin typeface="Georgia" panose="02040502050405020303" pitchFamily="18" charset="0"/>
              </a:rPr>
              <a:t> </a:t>
            </a:r>
            <a:r>
              <a:rPr lang="uk-UA" sz="2400" dirty="0">
                <a:latin typeface="Georgia" panose="02040502050405020303" pitchFamily="18" charset="0"/>
              </a:rPr>
              <a:t>інших людей, яким батьки довірили брати участь у вихованні дітей, певні права й обов’язки покладені також на </a:t>
            </a:r>
            <a:r>
              <a:rPr lang="uk-UA" sz="2400" b="1" dirty="0">
                <a:solidFill>
                  <a:srgbClr val="FFC000"/>
                </a:solidFill>
                <a:latin typeface="Georgia" panose="02040502050405020303" pitchFamily="18" charset="0"/>
              </a:rPr>
              <a:t>громадянське суспільство</a:t>
            </a:r>
            <a:r>
              <a:rPr lang="uk-UA" sz="2400" dirty="0">
                <a:latin typeface="Georgia" panose="02040502050405020303" pitchFamily="18" charset="0"/>
              </a:rPr>
              <a:t>, оскільки його завдання – впорядкувати те, що потрібне для земного суспільного блага</a:t>
            </a:r>
            <a:r>
              <a:rPr lang="uk-UA" sz="2400" dirty="0" smtClean="0">
                <a:latin typeface="Georgia" panose="02040502050405020303" pitchFamily="18" charset="0"/>
              </a:rPr>
              <a:t>.</a:t>
            </a:r>
            <a:endParaRPr lang="uk-UA" sz="2400" dirty="0"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321448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67544" y="1268760"/>
            <a:ext cx="828092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400" b="1" dirty="0" smtClean="0">
                <a:solidFill>
                  <a:schemeClr val="accent1"/>
                </a:solidFill>
                <a:latin typeface="Georgia" panose="02040502050405020303" pitchFamily="18" charset="0"/>
              </a:rPr>
              <a:t>Радість, що змінює</a:t>
            </a:r>
          </a:p>
          <a:p>
            <a:pPr algn="ctr"/>
            <a:endParaRPr lang="uk-UA" sz="2400" b="1" dirty="0">
              <a:latin typeface="Georgia" panose="02040502050405020303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uk-UA" sz="2400" dirty="0" smtClean="0">
                <a:latin typeface="Georgia" panose="02040502050405020303" pitchFamily="18" charset="0"/>
              </a:rPr>
              <a:t>На </a:t>
            </a:r>
            <a:r>
              <a:rPr lang="uk-UA" sz="2400" dirty="0">
                <a:latin typeface="Georgia" panose="02040502050405020303" pitchFamily="18" charset="0"/>
              </a:rPr>
              <a:t>думку Отця Боско, обов’язком вихователя </a:t>
            </a:r>
            <a:r>
              <a:rPr lang="uk-UA" sz="2400" dirty="0" smtClean="0">
                <a:latin typeface="Georgia" panose="02040502050405020303" pitchFamily="18" charset="0"/>
              </a:rPr>
              <a:t>є </a:t>
            </a:r>
            <a:r>
              <a:rPr lang="uk-UA" sz="2400" dirty="0">
                <a:latin typeface="Georgia" panose="02040502050405020303" pitchFamily="18" charset="0"/>
              </a:rPr>
              <a:t>оточити молодь </a:t>
            </a:r>
            <a:r>
              <a:rPr lang="uk-UA" sz="2400" b="1" dirty="0">
                <a:solidFill>
                  <a:srgbClr val="FFC000"/>
                </a:solidFill>
                <a:latin typeface="Georgia" panose="02040502050405020303" pitchFamily="18" charset="0"/>
              </a:rPr>
              <a:t>атмосферою радості й щастя</a:t>
            </a:r>
            <a:r>
              <a:rPr lang="uk-UA" sz="2400" i="1" dirty="0">
                <a:latin typeface="Georgia" panose="02040502050405020303" pitchFamily="18" charset="0"/>
              </a:rPr>
              <a:t>.</a:t>
            </a:r>
            <a:r>
              <a:rPr lang="uk-UA" sz="2400" b="1" i="1" dirty="0">
                <a:latin typeface="Georgia" panose="02040502050405020303" pitchFamily="18" charset="0"/>
              </a:rPr>
              <a:t> </a:t>
            </a:r>
            <a:r>
              <a:rPr lang="uk-UA" sz="2400" i="1" dirty="0">
                <a:latin typeface="Georgia" panose="02040502050405020303" pitchFamily="18" charset="0"/>
              </a:rPr>
              <a:t>«Бо радісний настрій має дуже добрий вплив на молоду особу. Радість вбиває нудьгу та відкриває серце й </a:t>
            </a:r>
            <a:r>
              <a:rPr lang="uk-UA" sz="2400" i="1" dirty="0" smtClean="0">
                <a:latin typeface="Georgia" panose="02040502050405020303" pitchFamily="18" charset="0"/>
              </a:rPr>
              <a:t>вуста, вона </a:t>
            </a:r>
            <a:r>
              <a:rPr lang="uk-UA" sz="2400" i="1" dirty="0">
                <a:latin typeface="Georgia" panose="02040502050405020303" pitchFamily="18" charset="0"/>
              </a:rPr>
              <a:t>має велику </a:t>
            </a:r>
            <a:r>
              <a:rPr lang="uk-UA" sz="2400" i="1" dirty="0" smtClean="0">
                <a:latin typeface="Georgia" panose="02040502050405020303" pitchFamily="18" charset="0"/>
              </a:rPr>
              <a:t>силу… Будьте </a:t>
            </a:r>
            <a:r>
              <a:rPr lang="uk-UA" sz="2400" i="1" dirty="0">
                <a:latin typeface="Georgia" panose="02040502050405020303" pitchFamily="18" charset="0"/>
              </a:rPr>
              <a:t>завжди веселими, диявол боїться веселих людей</a:t>
            </a:r>
            <a:r>
              <a:rPr lang="uk-UA" sz="2400" i="1" dirty="0" smtClean="0">
                <a:latin typeface="Georgia" panose="02040502050405020303" pitchFamily="18" charset="0"/>
              </a:rPr>
              <a:t>».</a:t>
            </a:r>
          </a:p>
          <a:p>
            <a:endParaRPr lang="uk-UA" sz="2400" i="1" dirty="0" smtClean="0">
              <a:latin typeface="Georgia" panose="02040502050405020303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uk-UA" sz="2400" dirty="0">
                <a:latin typeface="Georgia" panose="02040502050405020303" pitchFamily="18" charset="0"/>
              </a:rPr>
              <a:t>З</a:t>
            </a:r>
            <a:r>
              <a:rPr lang="uk-UA" sz="2400" dirty="0" smtClean="0">
                <a:latin typeface="Georgia" panose="02040502050405020303" pitchFamily="18" charset="0"/>
              </a:rPr>
              <a:t>аняття </a:t>
            </a:r>
            <a:r>
              <a:rPr lang="uk-UA" sz="2400" dirty="0">
                <a:latin typeface="Georgia" panose="02040502050405020303" pitchFamily="18" charset="0"/>
              </a:rPr>
              <a:t>в школі, на думку Отця </a:t>
            </a:r>
            <a:r>
              <a:rPr lang="uk-UA" sz="2400" dirty="0" err="1">
                <a:latin typeface="Georgia" panose="02040502050405020303" pitchFamily="18" charset="0"/>
              </a:rPr>
              <a:t>Боско</a:t>
            </a:r>
            <a:r>
              <a:rPr lang="uk-UA" sz="2400" dirty="0">
                <a:latin typeface="Georgia" panose="02040502050405020303" pitchFamily="18" charset="0"/>
              </a:rPr>
              <a:t>, мали б по можливості бути </a:t>
            </a:r>
            <a:r>
              <a:rPr lang="uk-UA" sz="2400" b="1" dirty="0">
                <a:solidFill>
                  <a:srgbClr val="FFC000"/>
                </a:solidFill>
                <a:latin typeface="Georgia" panose="02040502050405020303" pitchFamily="18" charset="0"/>
              </a:rPr>
              <a:t>цікавими</a:t>
            </a:r>
            <a:r>
              <a:rPr lang="uk-UA" sz="2400" dirty="0">
                <a:latin typeface="Georgia" panose="02040502050405020303" pitchFamily="18" charset="0"/>
              </a:rPr>
              <a:t> і переплетеними з добрим гумором та жартами. </a:t>
            </a:r>
          </a:p>
        </p:txBody>
      </p:sp>
    </p:spTree>
    <p:extLst>
      <p:ext uri="{BB962C8B-B14F-4D97-AF65-F5344CB8AC3E}">
        <p14:creationId xmlns:p14="http://schemas.microsoft.com/office/powerpoint/2010/main" val="15586571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23528" y="836712"/>
            <a:ext cx="8568952" cy="52937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600" b="1" dirty="0">
                <a:solidFill>
                  <a:schemeClr val="accent1"/>
                </a:solidFill>
                <a:latin typeface="Georgia" panose="02040502050405020303" pitchFamily="18" charset="0"/>
              </a:rPr>
              <a:t>Родинна </a:t>
            </a:r>
            <a:r>
              <a:rPr lang="uk-UA" sz="2600" b="1" dirty="0" smtClean="0">
                <a:solidFill>
                  <a:schemeClr val="accent1"/>
                </a:solidFill>
                <a:latin typeface="Georgia" panose="02040502050405020303" pitchFamily="18" charset="0"/>
              </a:rPr>
              <a:t>атмосфера</a:t>
            </a:r>
            <a:endParaRPr lang="en-US" sz="2600" b="1" dirty="0" smtClean="0">
              <a:latin typeface="Georgia" panose="02040502050405020303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uk-UA" sz="2600" dirty="0">
                <a:latin typeface="Georgia" panose="02040502050405020303" pitchFamily="18" charset="0"/>
              </a:rPr>
              <a:t>Атмосфера </a:t>
            </a:r>
            <a:r>
              <a:rPr lang="uk-UA" sz="2600" dirty="0" smtClean="0">
                <a:latin typeface="Georgia" panose="02040502050405020303" pitchFamily="18" charset="0"/>
              </a:rPr>
              <a:t>закладів освіти має </a:t>
            </a:r>
            <a:r>
              <a:rPr lang="uk-UA" sz="2600" dirty="0">
                <a:latin typeface="Georgia" panose="02040502050405020303" pitchFamily="18" charset="0"/>
              </a:rPr>
              <a:t>бути подібною до атмосфери гарного родинного дому. Там має панувати </a:t>
            </a:r>
            <a:r>
              <a:rPr lang="uk-UA" sz="2600" b="1" dirty="0">
                <a:solidFill>
                  <a:srgbClr val="FFC000"/>
                </a:solidFill>
                <a:latin typeface="Georgia" panose="02040502050405020303" pitchFamily="18" charset="0"/>
              </a:rPr>
              <a:t>дух сердечності й </a:t>
            </a:r>
            <a:r>
              <a:rPr lang="uk-UA" sz="2600" b="1" dirty="0" smtClean="0">
                <a:solidFill>
                  <a:srgbClr val="FFC000"/>
                </a:solidFill>
                <a:latin typeface="Georgia" panose="02040502050405020303" pitchFamily="18" charset="0"/>
              </a:rPr>
              <a:t>простоти</a:t>
            </a:r>
            <a:r>
              <a:rPr lang="uk-UA" sz="2600" dirty="0" smtClean="0">
                <a:latin typeface="Georgia" panose="02040502050405020303" pitchFamily="18" charset="0"/>
              </a:rPr>
              <a:t>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uk-UA" sz="2600" dirty="0" smtClean="0">
                <a:latin typeface="Georgia" panose="02040502050405020303" pitchFamily="18" charset="0"/>
              </a:rPr>
              <a:t>Така </a:t>
            </a:r>
            <a:r>
              <a:rPr lang="uk-UA" sz="2600" dirty="0">
                <a:latin typeface="Georgia" panose="02040502050405020303" pitchFamily="18" charset="0"/>
              </a:rPr>
              <a:t>атмосфера налаштовує на </a:t>
            </a:r>
            <a:r>
              <a:rPr lang="uk-UA" sz="2600" b="1" dirty="0">
                <a:solidFill>
                  <a:srgbClr val="FFC000"/>
                </a:solidFill>
                <a:latin typeface="Georgia" panose="02040502050405020303" pitchFamily="18" charset="0"/>
              </a:rPr>
              <a:t>безпосередність, повагу й дружбу</a:t>
            </a:r>
            <a:r>
              <a:rPr lang="uk-UA" sz="2600" dirty="0">
                <a:latin typeface="Georgia" panose="02040502050405020303" pitchFamily="18" charset="0"/>
              </a:rPr>
              <a:t>. Це досягається через спілкування, можливість бути вислуханими, прагнення зрозуміти іншого, допомогти йому, надати </a:t>
            </a:r>
            <a:r>
              <a:rPr lang="uk-UA" sz="2600" dirty="0" smtClean="0">
                <a:latin typeface="Georgia" panose="02040502050405020303" pitchFamily="18" charset="0"/>
              </a:rPr>
              <a:t>підтримку.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uk-UA" sz="2600" dirty="0" smtClean="0">
                <a:latin typeface="Georgia" panose="02040502050405020303" pitchFamily="18" charset="0"/>
              </a:rPr>
              <a:t>У </a:t>
            </a:r>
            <a:r>
              <a:rPr lang="uk-UA" sz="2600" dirty="0">
                <a:latin typeface="Georgia" panose="02040502050405020303" pitchFamily="18" charset="0"/>
              </a:rPr>
              <a:t>такій атмосфері </a:t>
            </a:r>
            <a:r>
              <a:rPr lang="uk-UA" sz="2600" dirty="0" smtClean="0">
                <a:latin typeface="Georgia" panose="02040502050405020303" pitchFamily="18" charset="0"/>
              </a:rPr>
              <a:t>вихователь </a:t>
            </a:r>
            <a:r>
              <a:rPr lang="uk-UA" sz="2600" dirty="0">
                <a:latin typeface="Georgia" panose="02040502050405020303" pitchFamily="18" charset="0"/>
              </a:rPr>
              <a:t>має нести дітям </a:t>
            </a:r>
            <a:r>
              <a:rPr lang="uk-UA" sz="2600" b="1" dirty="0">
                <a:solidFill>
                  <a:srgbClr val="FFC000"/>
                </a:solidFill>
                <a:latin typeface="Georgia" panose="02040502050405020303" pitchFamily="18" charset="0"/>
              </a:rPr>
              <a:t>дар духовного батьківства</a:t>
            </a:r>
            <a:r>
              <a:rPr lang="uk-UA" sz="2600" dirty="0">
                <a:latin typeface="Georgia" panose="02040502050405020303" pitchFamily="18" charset="0"/>
              </a:rPr>
              <a:t>. </a:t>
            </a:r>
            <a:r>
              <a:rPr lang="uk-UA" sz="2600" dirty="0" smtClean="0">
                <a:latin typeface="Georgia" panose="02040502050405020303" pitchFamily="18" charset="0"/>
              </a:rPr>
              <a:t>Виявляти любов</a:t>
            </a:r>
            <a:r>
              <a:rPr lang="uk-UA" sz="2600" dirty="0">
                <a:latin typeface="Georgia" panose="02040502050405020303" pitchFamily="18" charset="0"/>
              </a:rPr>
              <a:t>, дбати про дітей, брати участь у їхніх турботах і радощах, приймати </a:t>
            </a:r>
            <a:r>
              <a:rPr lang="uk-UA" sz="2600" dirty="0" smtClean="0">
                <a:latin typeface="Georgia" panose="02040502050405020303" pitchFamily="18" charset="0"/>
              </a:rPr>
              <a:t>дітей такими, якими їх </a:t>
            </a:r>
            <a:r>
              <a:rPr lang="uk-UA" sz="2600" dirty="0">
                <a:latin typeface="Georgia" panose="02040502050405020303" pitchFamily="18" charset="0"/>
              </a:rPr>
              <a:t>створив Бог. </a:t>
            </a:r>
          </a:p>
        </p:txBody>
      </p:sp>
    </p:spTree>
    <p:extLst>
      <p:ext uri="{BB962C8B-B14F-4D97-AF65-F5344CB8AC3E}">
        <p14:creationId xmlns:p14="http://schemas.microsoft.com/office/powerpoint/2010/main" val="18510288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23528" y="764704"/>
            <a:ext cx="8568952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200" b="1" dirty="0">
                <a:solidFill>
                  <a:srgbClr val="0070C0"/>
                </a:solidFill>
                <a:latin typeface="Georgia" panose="02040502050405020303" pitchFamily="18" charset="0"/>
              </a:rPr>
              <a:t>Покарання й </a:t>
            </a:r>
            <a:r>
              <a:rPr lang="uk-UA" sz="2200" b="1" dirty="0" smtClean="0">
                <a:solidFill>
                  <a:srgbClr val="0070C0"/>
                </a:solidFill>
                <a:latin typeface="Georgia" panose="02040502050405020303" pitchFamily="18" charset="0"/>
              </a:rPr>
              <a:t>винагороди</a:t>
            </a:r>
            <a:endParaRPr lang="en-US" sz="2200" b="1" dirty="0" smtClean="0">
              <a:latin typeface="Georgia" panose="02040502050405020303" pitchFamily="18" charset="0"/>
            </a:endParaRPr>
          </a:p>
          <a:p>
            <a:r>
              <a:rPr lang="uk-UA" sz="2200" dirty="0">
                <a:latin typeface="Georgia" panose="02040502050405020303" pitchFamily="18" charset="0"/>
              </a:rPr>
              <a:t>При правильному застосуванні запобіжної системи покарання стають майже зайвими або можуть бути потрібними лише в крайньому разі та тільки в лагідній формі. </a:t>
            </a:r>
            <a:r>
              <a:rPr lang="uk-UA" sz="2200" dirty="0" err="1">
                <a:latin typeface="Georgia" panose="02040502050405020303" pitchFamily="18" charset="0"/>
              </a:rPr>
              <a:t>Св</a:t>
            </a:r>
            <a:r>
              <a:rPr lang="uk-UA" sz="2200" dirty="0">
                <a:latin typeface="Georgia" panose="02040502050405020303" pitchFamily="18" charset="0"/>
              </a:rPr>
              <a:t>. Іван казав: </a:t>
            </a:r>
            <a:r>
              <a:rPr lang="uk-UA" sz="2200" i="1" dirty="0">
                <a:latin typeface="Georgia" panose="02040502050405020303" pitchFamily="18" charset="0"/>
              </a:rPr>
              <a:t>«Якщо можливо, не карай. Треба зробити неможливим, щоби дитина чинила зло – тоді покарання будуть не потрібні. Коли подбаєш, щоб учні тебе любили, вони будуть слухатися і без покарань. Ніколи не карай, поки не вичерпаєш усі інші засоби».</a:t>
            </a:r>
            <a:endParaRPr lang="uk-UA" sz="2200" dirty="0">
              <a:latin typeface="Georgia" panose="02040502050405020303" pitchFamily="18" charset="0"/>
            </a:endParaRPr>
          </a:p>
          <a:p>
            <a:r>
              <a:rPr lang="uk-UA" sz="2200" dirty="0">
                <a:latin typeface="Georgia" panose="02040502050405020303" pitchFamily="18" charset="0"/>
              </a:rPr>
              <a:t>У системі християнського виховання покарання – це те, що має зробити вихованця кращим, допомагає йому виправитися. Дитину треба підвести до того, щоб вона сама зрозуміла свою провину, сама її відкинула і захотіла змінити ситуацію й виправити можливі збитки. Покарання, які не досягають цього, не мають цінності та сенсу, вони часто виявляються шкідливими</a:t>
            </a:r>
            <a:r>
              <a:rPr lang="uk-UA" sz="2200" dirty="0" smtClean="0">
                <a:latin typeface="Georgia" panose="02040502050405020303" pitchFamily="18" charset="0"/>
              </a:rPr>
              <a:t>.</a:t>
            </a:r>
            <a:endParaRPr lang="uk-UA" sz="2200" dirty="0"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837396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93085" y="806269"/>
            <a:ext cx="8712968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200" dirty="0">
                <a:latin typeface="Georgia" panose="02040502050405020303" pitchFamily="18" charset="0"/>
                <a:cs typeface="Times New Roman" panose="02020603050405020304" pitchFamily="18" charset="0"/>
              </a:rPr>
              <a:t>Любити </a:t>
            </a:r>
            <a:r>
              <a:rPr lang="uk-UA" sz="2200" dirty="0" smtClean="0">
                <a:latin typeface="Georgia" panose="02040502050405020303" pitchFamily="18" charset="0"/>
                <a:cs typeface="Times New Roman" panose="02020603050405020304" pitchFamily="18" charset="0"/>
              </a:rPr>
              <a:t>ми покликані навіть </a:t>
            </a:r>
            <a:r>
              <a:rPr lang="uk-UA" sz="2200" dirty="0">
                <a:latin typeface="Georgia" panose="02040502050405020303" pitchFamily="18" charset="0"/>
                <a:cs typeface="Times New Roman" panose="02020603050405020304" pitchFamily="18" charset="0"/>
              </a:rPr>
              <a:t>тоді, коли дитина заслуговує на покарання. Караючи, потрібно керуватися вимогами любові. </a:t>
            </a:r>
            <a:r>
              <a:rPr lang="uk-UA" sz="2200" b="1" dirty="0">
                <a:solidFill>
                  <a:srgbClr val="0070C0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Отець </a:t>
            </a:r>
            <a:r>
              <a:rPr lang="uk-UA" sz="2200" b="1" dirty="0" err="1">
                <a:solidFill>
                  <a:srgbClr val="0070C0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Боско</a:t>
            </a:r>
            <a:r>
              <a:rPr lang="uk-UA" sz="2200" b="1" dirty="0">
                <a:solidFill>
                  <a:srgbClr val="0070C0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 мав такі інструкції щодо покарань: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uk-UA" sz="2200" dirty="0">
                <a:latin typeface="Georgia" panose="02040502050405020303" pitchFamily="18" charset="0"/>
                <a:cs typeface="Times New Roman" panose="02020603050405020304" pitchFamily="18" charset="0"/>
              </a:rPr>
              <a:t>не карати часто (це стає </a:t>
            </a:r>
            <a:r>
              <a:rPr lang="uk-UA" sz="2200" dirty="0" smtClean="0">
                <a:latin typeface="Georgia" panose="02040502050405020303" pitchFamily="18" charset="0"/>
                <a:cs typeface="Times New Roman" panose="02020603050405020304" pitchFamily="18" charset="0"/>
              </a:rPr>
              <a:t>буденним </a:t>
            </a:r>
            <a:r>
              <a:rPr lang="uk-UA" sz="2200" dirty="0">
                <a:latin typeface="Georgia" panose="02040502050405020303" pitchFamily="18" charset="0"/>
                <a:cs typeface="Times New Roman" panose="02020603050405020304" pitchFamily="18" charset="0"/>
              </a:rPr>
              <a:t>явищем і втрачає </a:t>
            </a:r>
            <a:r>
              <a:rPr lang="uk-UA" sz="2200" dirty="0" smtClean="0">
                <a:latin typeface="Georgia" panose="02040502050405020303" pitchFamily="18" charset="0"/>
                <a:cs typeface="Times New Roman" panose="02020603050405020304" pitchFamily="18" charset="0"/>
              </a:rPr>
              <a:t>сенс);</a:t>
            </a:r>
            <a:endParaRPr lang="uk-UA" sz="2200" dirty="0">
              <a:latin typeface="Georgia" panose="02040502050405020303" pitchFamily="18" charset="0"/>
              <a:cs typeface="Times New Roman" panose="02020603050405020304" pitchFamily="18" charset="0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uk-UA" sz="2200" dirty="0">
                <a:latin typeface="Georgia" panose="02040502050405020303" pitchFamily="18" charset="0"/>
                <a:cs typeface="Times New Roman" panose="02020603050405020304" pitchFamily="18" charset="0"/>
              </a:rPr>
              <a:t>не застосовувати покарань, які принижують, нищать самостійність, віру в себе та почуття гідності дитини;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uk-UA" sz="2200" dirty="0">
                <a:latin typeface="Georgia" panose="02040502050405020303" pitchFamily="18" charset="0"/>
                <a:cs typeface="Times New Roman" panose="02020603050405020304" pitchFamily="18" charset="0"/>
              </a:rPr>
              <a:t>не дорікати й не карати в присутності інших, лише віч-на-віч;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uk-UA" sz="2200" dirty="0">
                <a:latin typeface="Georgia" panose="02040502050405020303" pitchFamily="18" charset="0"/>
                <a:cs typeface="Times New Roman" panose="02020603050405020304" pitchFamily="18" charset="0"/>
              </a:rPr>
              <a:t>не карати в стані роздратування – спочатку треба </a:t>
            </a:r>
            <a:r>
              <a:rPr lang="uk-UA" sz="2200" dirty="0" smtClean="0">
                <a:latin typeface="Georgia" panose="02040502050405020303" pitchFamily="18" charset="0"/>
                <a:cs typeface="Times New Roman" panose="02020603050405020304" pitchFamily="18" charset="0"/>
              </a:rPr>
              <a:t>заспокоїтися;</a:t>
            </a:r>
            <a:endParaRPr lang="uk-UA" sz="2200" dirty="0">
              <a:latin typeface="Georgia" panose="02040502050405020303" pitchFamily="18" charset="0"/>
              <a:cs typeface="Times New Roman" panose="02020603050405020304" pitchFamily="18" charset="0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uk-UA" sz="2200" dirty="0">
                <a:latin typeface="Georgia" panose="02040502050405020303" pitchFamily="18" charset="0"/>
                <a:cs typeface="Times New Roman" panose="02020603050405020304" pitchFamily="18" charset="0"/>
              </a:rPr>
              <a:t>не карати ніколи всіх разом за вчинок одного, але карати лише </a:t>
            </a:r>
            <a:r>
              <a:rPr lang="uk-UA" sz="2200" dirty="0" smtClean="0">
                <a:latin typeface="Georgia" panose="02040502050405020303" pitchFamily="18" charset="0"/>
                <a:cs typeface="Times New Roman" panose="02020603050405020304" pitchFamily="18" charset="0"/>
              </a:rPr>
              <a:t>винного (карати </a:t>
            </a:r>
            <a:r>
              <a:rPr lang="uk-UA" sz="2200" dirty="0">
                <a:latin typeface="Georgia" panose="02040502050405020303" pitchFamily="18" charset="0"/>
                <a:cs typeface="Times New Roman" panose="02020603050405020304" pitchFamily="18" charset="0"/>
              </a:rPr>
              <a:t>всіх через одного є порушенням </a:t>
            </a:r>
            <a:r>
              <a:rPr lang="uk-UA" sz="2200" dirty="0" smtClean="0">
                <a:latin typeface="Georgia" panose="02040502050405020303" pitchFamily="18" charset="0"/>
                <a:cs typeface="Times New Roman" panose="02020603050405020304" pitchFamily="18" charset="0"/>
              </a:rPr>
              <a:t>справедливості);</a:t>
            </a:r>
            <a:endParaRPr lang="uk-UA" sz="2200" dirty="0">
              <a:latin typeface="Georgia" panose="02040502050405020303" pitchFamily="18" charset="0"/>
              <a:cs typeface="Times New Roman" panose="02020603050405020304" pitchFamily="18" charset="0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uk-UA" sz="2200" dirty="0">
                <a:latin typeface="Georgia" panose="02040502050405020303" pitchFamily="18" charset="0"/>
                <a:cs typeface="Times New Roman" panose="02020603050405020304" pitchFamily="18" charset="0"/>
              </a:rPr>
              <a:t>тілесним покаранням, будь-яким варіантам фізичного насильства – категоричне «ні!»;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uk-UA" sz="2200" dirty="0">
                <a:latin typeface="Georgia" panose="02040502050405020303" pitchFamily="18" charset="0"/>
                <a:cs typeface="Times New Roman" panose="02020603050405020304" pitchFamily="18" charset="0"/>
              </a:rPr>
              <a:t>абсолютно заборонено, </a:t>
            </a:r>
            <a:r>
              <a:rPr lang="uk-UA" sz="2200" dirty="0" smtClean="0">
                <a:latin typeface="Georgia" panose="02040502050405020303" pitchFamily="18" charset="0"/>
                <a:cs typeface="Times New Roman" panose="02020603050405020304" pitchFamily="18" charset="0"/>
              </a:rPr>
              <a:t>щоби вихователі </a:t>
            </a:r>
            <a:r>
              <a:rPr lang="uk-UA" sz="2200" dirty="0">
                <a:latin typeface="Georgia" panose="02040502050405020303" pitchFamily="18" charset="0"/>
                <a:cs typeface="Times New Roman" panose="02020603050405020304" pitchFamily="18" charset="0"/>
              </a:rPr>
              <a:t>вживали лайливі чи принизливі слова до дітей, глузували з них тощо</a:t>
            </a:r>
            <a:r>
              <a:rPr lang="uk-UA" sz="2200" dirty="0" smtClean="0">
                <a:latin typeface="Georgia" panose="02040502050405020303" pitchFamily="18" charset="0"/>
                <a:cs typeface="Times New Roman" panose="02020603050405020304" pitchFamily="18" charset="0"/>
              </a:rPr>
              <a:t>.</a:t>
            </a:r>
            <a:endParaRPr lang="uk-UA" sz="2200" dirty="0">
              <a:latin typeface="Georgia" panose="02040502050405020303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55687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9512" y="429642"/>
            <a:ext cx="8757266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200" b="1" dirty="0">
                <a:solidFill>
                  <a:srgbClr val="0070C0"/>
                </a:solidFill>
                <a:latin typeface="Georgia" panose="02040502050405020303" pitchFamily="18" charset="0"/>
              </a:rPr>
              <a:t>Як треба карати</a:t>
            </a:r>
            <a:r>
              <a:rPr lang="uk-UA" sz="2200" b="1" dirty="0" smtClean="0">
                <a:solidFill>
                  <a:srgbClr val="0070C0"/>
                </a:solidFill>
                <a:latin typeface="Georgia" panose="02040502050405020303" pitchFamily="18" charset="0"/>
              </a:rPr>
              <a:t>?</a:t>
            </a:r>
            <a:endParaRPr lang="uk-UA" sz="1000" b="1" dirty="0">
              <a:latin typeface="Georgia" panose="02040502050405020303" pitchFamily="18" charset="0"/>
            </a:endParaRPr>
          </a:p>
          <a:p>
            <a:r>
              <a:rPr lang="uk-UA" sz="2200" dirty="0" smtClean="0">
                <a:latin typeface="Georgia" panose="02040502050405020303" pitchFamily="18" charset="0"/>
              </a:rPr>
              <a:t>Керуємося </a:t>
            </a:r>
            <a:r>
              <a:rPr lang="uk-UA" sz="2200" dirty="0">
                <a:latin typeface="Georgia" panose="02040502050405020303" pitchFamily="18" charset="0"/>
              </a:rPr>
              <a:t>вимогами справедливості. Покарання не лише об’єктивно має бути справедливим, але й вихованець має вважати його таким (якщо дитина не розуміє, за що її карають, то потрібно пояснити, в чому полягає її провина).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uk-UA" sz="2200" dirty="0">
                <a:latin typeface="Georgia" panose="02040502050405020303" pitchFamily="18" charset="0"/>
              </a:rPr>
              <a:t>Гарний педагог ніколи не допустить, аби покараний відійшов від нього зневіреним у собі, злим. Педагогічну майстерність потрібно максимально спрямувати на те, щоб покарання не лише не псувало гарні стосунки між вихователем і дитиною, але й не підривало авторитету вихователя як друга молоді. Дитина має зрозуміти необхідність покарання.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uk-UA" sz="2200" dirty="0" smtClean="0">
                <a:latin typeface="Georgia" panose="02040502050405020303" pitchFamily="18" charset="0"/>
              </a:rPr>
              <a:t>Покарання застосовують залежно </a:t>
            </a:r>
            <a:r>
              <a:rPr lang="uk-UA" sz="2200" dirty="0">
                <a:latin typeface="Georgia" panose="02040502050405020303" pitchFamily="18" charset="0"/>
              </a:rPr>
              <a:t>від </a:t>
            </a:r>
            <a:r>
              <a:rPr lang="uk-UA" sz="2200" dirty="0" smtClean="0">
                <a:latin typeface="Georgia" panose="02040502050405020303" pitchFamily="18" charset="0"/>
              </a:rPr>
              <a:t>суті </a:t>
            </a:r>
            <a:r>
              <a:rPr lang="uk-UA" sz="2200" dirty="0">
                <a:latin typeface="Georgia" panose="02040502050405020303" pitchFamily="18" charset="0"/>
              </a:rPr>
              <a:t>провини (коли покарання лагідніше, коли строгіше; коли досить застороги</a:t>
            </a:r>
            <a:r>
              <a:rPr lang="uk-UA" sz="2200" dirty="0" smtClean="0">
                <a:latin typeface="Georgia" panose="02040502050405020303" pitchFamily="18" charset="0"/>
              </a:rPr>
              <a:t>, </a:t>
            </a:r>
            <a:r>
              <a:rPr lang="uk-UA" sz="2200" dirty="0">
                <a:latin typeface="Georgia" panose="02040502050405020303" pitchFamily="18" charset="0"/>
              </a:rPr>
              <a:t>не потрібно докорів; коли досить докору, не треба догани).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uk-UA" sz="2200" dirty="0">
                <a:latin typeface="Georgia" panose="02040502050405020303" pitchFamily="18" charset="0"/>
              </a:rPr>
              <a:t>Коли дитина сама визнає провину і перепрошує, тоді покарання стає непотрібним; вихователь пробачає, каже добре слово, забуває цю </a:t>
            </a:r>
            <a:r>
              <a:rPr lang="uk-UA" sz="2200" dirty="0" smtClean="0">
                <a:latin typeface="Georgia" panose="02040502050405020303" pitchFamily="18" charset="0"/>
              </a:rPr>
              <a:t>ситуацію </a:t>
            </a:r>
            <a:r>
              <a:rPr lang="uk-UA" sz="2200" dirty="0">
                <a:latin typeface="Georgia" panose="02040502050405020303" pitchFamily="18" charset="0"/>
              </a:rPr>
              <a:t>і більше до неї не повертається</a:t>
            </a:r>
            <a:r>
              <a:rPr lang="uk-UA" sz="2200" dirty="0" smtClean="0">
                <a:latin typeface="Georgia" panose="02040502050405020303" pitchFamily="18" charset="0"/>
              </a:rPr>
              <a:t>.</a:t>
            </a:r>
            <a:endParaRPr lang="uk-UA" sz="2200" dirty="0"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138104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51520" y="836712"/>
            <a:ext cx="8712968" cy="52937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600" b="1" dirty="0" smtClean="0">
                <a:solidFill>
                  <a:srgbClr val="0070C0"/>
                </a:solidFill>
                <a:latin typeface="Georgia" panose="02040502050405020303" pitchFamily="18" charset="0"/>
              </a:rPr>
              <a:t>Нагороди</a:t>
            </a:r>
            <a:endParaRPr lang="uk-UA" sz="2600" b="1" dirty="0">
              <a:latin typeface="Georgia" panose="02040502050405020303" pitchFamily="18" charset="0"/>
            </a:endParaRP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uk-UA" sz="2600" dirty="0">
                <a:latin typeface="Georgia" panose="02040502050405020303" pitchFamily="18" charset="0"/>
              </a:rPr>
              <a:t>Ніколи не треба </a:t>
            </a:r>
            <a:r>
              <a:rPr lang="uk-UA" sz="2600" dirty="0" smtClean="0">
                <a:latin typeface="Georgia" panose="02040502050405020303" pitchFamily="18" charset="0"/>
              </a:rPr>
              <a:t>підкреслено </a:t>
            </a:r>
            <a:r>
              <a:rPr lang="uk-UA" sz="2600" dirty="0">
                <a:latin typeface="Georgia" panose="02040502050405020303" pitchFamily="18" charset="0"/>
              </a:rPr>
              <a:t>хвалити дитину прилюдно (це може спонукати </a:t>
            </a:r>
            <a:r>
              <a:rPr lang="uk-UA" sz="2600" dirty="0" smtClean="0">
                <a:latin typeface="Georgia" panose="02040502050405020303" pitchFamily="18" charset="0"/>
              </a:rPr>
              <a:t>до зарозумілості, водночас кривдячи </a:t>
            </a:r>
            <a:r>
              <a:rPr lang="uk-UA" sz="2600" dirty="0">
                <a:latin typeface="Georgia" panose="02040502050405020303" pitchFamily="18" charset="0"/>
              </a:rPr>
              <a:t>інших дітей).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uk-UA" sz="2600" dirty="0">
                <a:latin typeface="Georgia" panose="02040502050405020303" pitchFamily="18" charset="0"/>
              </a:rPr>
              <a:t>Похвала має спонукати молоду людину до більших зусиль і праці над собою</a:t>
            </a:r>
            <a:r>
              <a:rPr lang="uk-UA" sz="2600" dirty="0" smtClean="0">
                <a:latin typeface="Georgia" panose="02040502050405020303" pitchFamily="18" charset="0"/>
              </a:rPr>
              <a:t>.</a:t>
            </a:r>
            <a:endParaRPr lang="uk-UA" sz="2600" dirty="0">
              <a:latin typeface="Georgia" panose="02040502050405020303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sz="2600" dirty="0">
                <a:latin typeface="Georgia" panose="02040502050405020303" pitchFamily="18" charset="0"/>
              </a:rPr>
              <a:t>Нагородами в </a:t>
            </a:r>
            <a:r>
              <a:rPr lang="uk-UA" sz="2600" dirty="0" smtClean="0">
                <a:latin typeface="Georgia" panose="02040502050405020303" pitchFamily="18" charset="0"/>
              </a:rPr>
              <a:t>ораторії отця </a:t>
            </a:r>
            <a:r>
              <a:rPr lang="uk-UA" sz="2600" dirty="0">
                <a:latin typeface="Georgia" panose="02040502050405020303" pitchFamily="18" charset="0"/>
              </a:rPr>
              <a:t>Боско </a:t>
            </a:r>
            <a:r>
              <a:rPr lang="uk-UA" sz="2600" dirty="0" smtClean="0">
                <a:latin typeface="Georgia" panose="02040502050405020303" pitchFamily="18" charset="0"/>
              </a:rPr>
              <a:t>були </a:t>
            </a:r>
            <a:r>
              <a:rPr lang="uk-UA" sz="2600" dirty="0">
                <a:latin typeface="Georgia" panose="02040502050405020303" pitchFamily="18" charset="0"/>
              </a:rPr>
              <a:t>щире задоволення й радість на обличчі вихователя, його прихильність і довіра, лагідний погляд, добре слово, маленькі подарунки, загальні похвали</a:t>
            </a:r>
            <a:r>
              <a:rPr lang="uk-UA" sz="2600" dirty="0" smtClean="0">
                <a:latin typeface="Georgia" panose="02040502050405020303" pitchFamily="18" charset="0"/>
              </a:rPr>
              <a:t>.</a:t>
            </a:r>
            <a:endParaRPr lang="uk-UA" sz="2600" dirty="0">
              <a:latin typeface="Georgia" panose="02040502050405020303" pitchFamily="18" charset="0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uk-UA" sz="2600" dirty="0">
                <a:latin typeface="Georgia" panose="02040502050405020303" pitchFamily="18" charset="0"/>
              </a:rPr>
              <a:t>Віра і </a:t>
            </a:r>
            <a:r>
              <a:rPr lang="uk-UA" sz="2600" dirty="0" smtClean="0">
                <a:latin typeface="Georgia" panose="02040502050405020303" pitchFamily="18" charset="0"/>
              </a:rPr>
              <a:t>розум завжди підкажуть, як нагородити тих, хто не досяг бажаного результату, хоч і старався з усіх сил.</a:t>
            </a:r>
            <a:endParaRPr lang="uk-UA" sz="2600" dirty="0"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179767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9794" y="767437"/>
            <a:ext cx="9036496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400" b="1" dirty="0">
                <a:solidFill>
                  <a:srgbClr val="0070C0"/>
                </a:solidFill>
                <a:latin typeface="Georgia" panose="02040502050405020303" pitchFamily="18" charset="0"/>
              </a:rPr>
              <a:t>Отець </a:t>
            </a:r>
            <a:r>
              <a:rPr lang="uk-UA" sz="2400" b="1" dirty="0" err="1">
                <a:solidFill>
                  <a:srgbClr val="0070C0"/>
                </a:solidFill>
                <a:latin typeface="Georgia" panose="02040502050405020303" pitchFamily="18" charset="0"/>
              </a:rPr>
              <a:t>Боско</a:t>
            </a:r>
            <a:r>
              <a:rPr lang="uk-UA" sz="2400" b="1" dirty="0">
                <a:solidFill>
                  <a:srgbClr val="0070C0"/>
                </a:solidFill>
                <a:latin typeface="Georgia" panose="02040502050405020303" pitchFamily="18" charset="0"/>
              </a:rPr>
              <a:t> казав…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uk-UA" sz="2400" dirty="0">
                <a:latin typeface="Georgia" panose="02040502050405020303" pitchFamily="18" charset="0"/>
              </a:rPr>
              <a:t>«</a:t>
            </a:r>
            <a:r>
              <a:rPr lang="uk-UA" sz="2400" i="1" dirty="0">
                <a:latin typeface="Georgia" panose="02040502050405020303" pitchFamily="18" charset="0"/>
              </a:rPr>
              <a:t>Справжня духовність, яка наповнює життя молоді, та розум, що пристосовує святі принципи віри до кожного конкретного випадку, – в цьому і полягає вся практикована мною система виховання</a:t>
            </a:r>
            <a:r>
              <a:rPr lang="uk-UA" sz="2400" dirty="0">
                <a:latin typeface="Georgia" panose="02040502050405020303" pitchFamily="18" charset="0"/>
              </a:rPr>
              <a:t>».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uk-UA" sz="2400" dirty="0">
                <a:latin typeface="Georgia" panose="02040502050405020303" pitchFamily="18" charset="0"/>
              </a:rPr>
              <a:t>«Громада й батьки віддають хлопців під нашу опіку, </a:t>
            </a:r>
            <a:r>
              <a:rPr lang="uk-UA" sz="2400" dirty="0" smtClean="0">
                <a:latin typeface="Georgia" panose="02040502050405020303" pitchFamily="18" charset="0"/>
              </a:rPr>
              <a:t>щоби </a:t>
            </a:r>
            <a:r>
              <a:rPr lang="uk-UA" sz="2400" dirty="0">
                <a:latin typeface="Georgia" panose="02040502050405020303" pitchFamily="18" charset="0"/>
              </a:rPr>
              <a:t>вони вивчили мову, набули знань, підготувались до професії… Але Господь посилає їх до нас, аби ми дбали про їхні душі та </a:t>
            </a:r>
            <a:r>
              <a:rPr lang="uk-UA" sz="2400" dirty="0" smtClean="0">
                <a:latin typeface="Georgia" panose="02040502050405020303" pitchFamily="18" charset="0"/>
              </a:rPr>
              <a:t>аби </a:t>
            </a:r>
            <a:r>
              <a:rPr lang="uk-UA" sz="2400" dirty="0">
                <a:latin typeface="Georgia" panose="02040502050405020303" pitchFamily="18" charset="0"/>
              </a:rPr>
              <a:t>вони знайшли в наших виховних закладах шлях, який провадить до вічного спасіння. Тому все інше потрібно вважати лише засобом до цього».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uk-UA" sz="2400" dirty="0">
                <a:latin typeface="Georgia" panose="02040502050405020303" pitchFamily="18" charset="0"/>
              </a:rPr>
              <a:t>«</a:t>
            </a:r>
            <a:r>
              <a:rPr lang="uk-UA" sz="2400" i="1" dirty="0">
                <a:latin typeface="Georgia" panose="02040502050405020303" pitchFamily="18" charset="0"/>
              </a:rPr>
              <a:t>Віра вказує вихователеві ціль і принципи виховання, а розум пристосовує ці принципи до життєвої практики</a:t>
            </a:r>
            <a:r>
              <a:rPr lang="uk-UA" sz="2400" dirty="0">
                <a:latin typeface="Georgia" panose="02040502050405020303" pitchFamily="18" charset="0"/>
              </a:rPr>
              <a:t>».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uk-UA" sz="2400" dirty="0">
                <a:latin typeface="Georgia" panose="02040502050405020303" pitchFamily="18" charset="0"/>
              </a:rPr>
              <a:t>«</a:t>
            </a:r>
            <a:r>
              <a:rPr lang="uk-UA" sz="2400" b="1" dirty="0">
                <a:latin typeface="Georgia" panose="02040502050405020303" pitchFamily="18" charset="0"/>
              </a:rPr>
              <a:t>Наша найвища ціль – врятувати їхні душі для вічного життя</a:t>
            </a:r>
            <a:r>
              <a:rPr lang="uk-UA" sz="2400" dirty="0" smtClean="0">
                <a:latin typeface="Georgia" panose="02040502050405020303" pitchFamily="18" charset="0"/>
              </a:rPr>
              <a:t>».</a:t>
            </a:r>
            <a:endParaRPr lang="uk-UA" sz="2400" dirty="0"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962796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23528" y="908720"/>
            <a:ext cx="8533456" cy="54014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300" dirty="0" smtClean="0">
                <a:latin typeface="Georgia" panose="02040502050405020303" pitchFamily="18" charset="0"/>
              </a:rPr>
              <a:t>Жива </a:t>
            </a:r>
            <a:r>
              <a:rPr lang="uk-UA" sz="2300" dirty="0">
                <a:latin typeface="Georgia" panose="02040502050405020303" pitchFamily="18" charset="0"/>
              </a:rPr>
              <a:t>віра від початку була рушійною силою виховної діяльності Івана </a:t>
            </a:r>
            <a:r>
              <a:rPr lang="uk-UA" sz="2300" dirty="0" err="1">
                <a:latin typeface="Georgia" panose="02040502050405020303" pitchFamily="18" charset="0"/>
              </a:rPr>
              <a:t>Боско</a:t>
            </a:r>
            <a:r>
              <a:rPr lang="uk-UA" sz="2300" dirty="0">
                <a:latin typeface="Georgia" panose="02040502050405020303" pitchFamily="18" charset="0"/>
              </a:rPr>
              <a:t>. </a:t>
            </a:r>
            <a:r>
              <a:rPr lang="uk-UA" sz="2300" b="1" dirty="0">
                <a:solidFill>
                  <a:srgbClr val="0070C0"/>
                </a:solidFill>
                <a:latin typeface="Georgia" panose="02040502050405020303" pitchFamily="18" charset="0"/>
              </a:rPr>
              <a:t>Його педагогіка мала одне завдання: довірені його опіці хлопці жили згідно з Божими </a:t>
            </a:r>
            <a:r>
              <a:rPr lang="uk-UA" sz="2300" b="1" dirty="0" smtClean="0">
                <a:solidFill>
                  <a:srgbClr val="0070C0"/>
                </a:solidFill>
                <a:latin typeface="Georgia" panose="02040502050405020303" pitchFamily="18" charset="0"/>
              </a:rPr>
              <a:t>Законами, щоби через земне життя крокувати до вічності з </a:t>
            </a:r>
            <a:r>
              <a:rPr lang="uk-UA" sz="2300" b="1" dirty="0">
                <a:solidFill>
                  <a:srgbClr val="0070C0"/>
                </a:solidFill>
                <a:latin typeface="Georgia" panose="02040502050405020303" pitchFamily="18" charset="0"/>
              </a:rPr>
              <a:t>Богом.</a:t>
            </a:r>
          </a:p>
          <a:p>
            <a:r>
              <a:rPr lang="uk-UA" sz="2300" dirty="0">
                <a:latin typeface="Georgia" panose="02040502050405020303" pitchFamily="18" charset="0"/>
              </a:rPr>
              <a:t>Щодо </a:t>
            </a:r>
            <a:r>
              <a:rPr lang="uk-UA" sz="2300" dirty="0" smtClean="0">
                <a:latin typeface="Georgia" panose="02040502050405020303" pitchFamily="18" charset="0"/>
              </a:rPr>
              <a:t>розуму, то ще </a:t>
            </a:r>
            <a:r>
              <a:rPr lang="uk-UA" sz="2300" dirty="0">
                <a:latin typeface="Georgia" panose="02040502050405020303" pitchFamily="18" charset="0"/>
              </a:rPr>
              <a:t>юнаком Отець Боско навчався ремесла, а потім і сам вчив хлопців трудитися. Але найвищим ідеалом його педагогічної системи була не фізична праця </a:t>
            </a:r>
            <a:r>
              <a:rPr lang="uk-UA" sz="2300" dirty="0" smtClean="0">
                <a:latin typeface="Georgia" panose="02040502050405020303" pitchFamily="18" charset="0"/>
              </a:rPr>
              <a:t>(вона </a:t>
            </a:r>
            <a:r>
              <a:rPr lang="uk-UA" sz="2300" dirty="0">
                <a:latin typeface="Georgia" panose="02040502050405020303" pitchFamily="18" charset="0"/>
              </a:rPr>
              <a:t>виступала допоміжним засобом у досягненні мети), а духовні цінності. Тому духовно-моральному вихованню </a:t>
            </a:r>
            <a:r>
              <a:rPr lang="uk-UA" sz="2300" dirty="0" smtClean="0">
                <a:latin typeface="Georgia" panose="02040502050405020303" pitchFamily="18" charset="0"/>
              </a:rPr>
              <a:t>отець </a:t>
            </a:r>
            <a:r>
              <a:rPr lang="uk-UA" sz="2300" dirty="0">
                <a:latin typeface="Georgia" panose="02040502050405020303" pitchFamily="18" charset="0"/>
              </a:rPr>
              <a:t>Іван приділяв багато уваги. Своїм життям </a:t>
            </a:r>
            <a:r>
              <a:rPr lang="uk-UA" sz="2300" dirty="0" smtClean="0">
                <a:latin typeface="Georgia" panose="02040502050405020303" pitchFamily="18" charset="0"/>
              </a:rPr>
              <a:t>він наголошував, </a:t>
            </a:r>
            <a:r>
              <a:rPr lang="uk-UA" sz="2300" dirty="0">
                <a:latin typeface="Georgia" panose="02040502050405020303" pitchFamily="18" charset="0"/>
              </a:rPr>
              <a:t>що віра має асоціюватися в уявленні дітей з речами достойними </a:t>
            </a:r>
            <a:r>
              <a:rPr lang="uk-UA" sz="2300" dirty="0" smtClean="0">
                <a:latin typeface="Georgia" panose="02040502050405020303" pitchFamily="18" charset="0"/>
              </a:rPr>
              <a:t>й </a:t>
            </a:r>
            <a:r>
              <a:rPr lang="uk-UA" sz="2300" dirty="0">
                <a:latin typeface="Georgia" panose="02040502050405020303" pitchFamily="18" charset="0"/>
              </a:rPr>
              <a:t>цінними, які підносять людський дух до Бога. </a:t>
            </a:r>
            <a:r>
              <a:rPr lang="uk-UA" sz="2300" b="1" dirty="0">
                <a:solidFill>
                  <a:srgbClr val="0070C0"/>
                </a:solidFill>
                <a:latin typeface="Georgia" panose="02040502050405020303" pitchFamily="18" charset="0"/>
              </a:rPr>
              <a:t>Вихованці не мають думати, що духовність – це щось суворе й нудне</a:t>
            </a:r>
            <a:r>
              <a:rPr lang="uk-UA" sz="2300" b="1" dirty="0" smtClean="0">
                <a:solidFill>
                  <a:srgbClr val="0070C0"/>
                </a:solidFill>
                <a:latin typeface="Georgia" panose="02040502050405020303" pitchFamily="18" charset="0"/>
              </a:rPr>
              <a:t>.</a:t>
            </a:r>
            <a:endParaRPr lang="uk-UA" sz="2300" b="1" dirty="0">
              <a:solidFill>
                <a:srgbClr val="0070C0"/>
              </a:solidFill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77696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23528" y="1196752"/>
            <a:ext cx="8568952" cy="44935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uk-UA" sz="2600" dirty="0">
                <a:latin typeface="Georgia" panose="02040502050405020303" pitchFamily="18" charset="0"/>
              </a:rPr>
              <a:t>Серед найважливіших джерел надприродного життя Отець Боско називав участь у Святій Літургії та поєднання з Богом у Святому Причасті, Таїнство Примирення (сповідь) та молитовне вшанування Діви Марії – Божої Матері і Матері </a:t>
            </a:r>
            <a:r>
              <a:rPr lang="uk-UA" sz="2600" dirty="0" smtClean="0">
                <a:latin typeface="Georgia" panose="02040502050405020303" pitchFamily="18" charset="0"/>
              </a:rPr>
              <a:t>кожного </a:t>
            </a:r>
            <a:r>
              <a:rPr lang="uk-UA" sz="2600" dirty="0">
                <a:latin typeface="Georgia" panose="02040502050405020303" pitchFamily="18" charset="0"/>
              </a:rPr>
              <a:t>з </a:t>
            </a:r>
            <a:r>
              <a:rPr lang="uk-UA" sz="2600" dirty="0" smtClean="0">
                <a:latin typeface="Georgia" panose="02040502050405020303" pitchFamily="18" charset="0"/>
              </a:rPr>
              <a:t>нас.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uk-UA" sz="2600" dirty="0" smtClean="0">
                <a:latin typeface="Georgia" panose="02040502050405020303" pitchFamily="18" charset="0"/>
              </a:rPr>
              <a:t>Християнське </a:t>
            </a:r>
            <a:r>
              <a:rPr lang="uk-UA" sz="2600" dirty="0">
                <a:latin typeface="Georgia" panose="02040502050405020303" pitchFamily="18" charset="0"/>
              </a:rPr>
              <a:t>виховання юнаків в Ораторії передбачало їхню щоденну участь у Божественній Літургії та спільну вечірню молитву. </a:t>
            </a:r>
            <a:endParaRPr lang="uk-UA" sz="2600" dirty="0" smtClean="0">
              <a:latin typeface="Georgia" panose="02040502050405020303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uk-UA" sz="2600" dirty="0" err="1" smtClean="0">
                <a:latin typeface="Georgia" panose="02040502050405020303" pitchFamily="18" charset="0"/>
              </a:rPr>
              <a:t>Св</a:t>
            </a:r>
            <a:r>
              <a:rPr lang="uk-UA" sz="2600" dirty="0">
                <a:latin typeface="Georgia" panose="02040502050405020303" pitchFamily="18" charset="0"/>
              </a:rPr>
              <a:t>. Іван Боско знав, що Служба Божа передає молоді красу, велич і святість віри </a:t>
            </a:r>
            <a:r>
              <a:rPr lang="uk-UA" sz="2600" dirty="0" smtClean="0">
                <a:latin typeface="Georgia" panose="02040502050405020303" pitchFamily="18" charset="0"/>
              </a:rPr>
              <a:t>та </a:t>
            </a:r>
            <a:r>
              <a:rPr lang="uk-UA" sz="2600" dirty="0">
                <a:latin typeface="Georgia" panose="02040502050405020303" pitchFamily="18" charset="0"/>
              </a:rPr>
              <a:t>духовності</a:t>
            </a:r>
            <a:r>
              <a:rPr lang="uk-UA" sz="2600" dirty="0" smtClean="0">
                <a:latin typeface="Georgia" panose="02040502050405020303" pitchFamily="18" charset="0"/>
              </a:rPr>
              <a:t>.</a:t>
            </a:r>
            <a:endParaRPr lang="uk-UA" sz="2600" dirty="0"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2968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95536" y="1052736"/>
            <a:ext cx="8496944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uk-UA" sz="2600" dirty="0">
                <a:latin typeface="Georgia" panose="02040502050405020303" pitchFamily="18" charset="0"/>
              </a:rPr>
              <a:t>Покаяння та примирення з Богом </a:t>
            </a:r>
            <a:r>
              <a:rPr lang="uk-UA" sz="2600" dirty="0" smtClean="0">
                <a:latin typeface="Georgia" panose="02040502050405020303" pitchFamily="18" charset="0"/>
              </a:rPr>
              <a:t>отець </a:t>
            </a:r>
            <a:r>
              <a:rPr lang="uk-UA" sz="2600" dirty="0">
                <a:latin typeface="Georgia" panose="02040502050405020303" pitchFamily="18" charset="0"/>
              </a:rPr>
              <a:t>Боско підніс до одного з найважливіших виховних засобів: </a:t>
            </a:r>
            <a:r>
              <a:rPr lang="uk-UA" sz="2600" i="1" dirty="0">
                <a:latin typeface="Georgia" panose="02040502050405020303" pitchFamily="18" charset="0"/>
              </a:rPr>
              <a:t>«Сповідь є засобом душевного здоров’я молоді і має спасенний вплив на її характер</a:t>
            </a:r>
            <a:r>
              <a:rPr lang="uk-UA" sz="2600" i="1" dirty="0" smtClean="0">
                <a:latin typeface="Georgia" panose="02040502050405020303" pitchFamily="18" charset="0"/>
              </a:rPr>
              <a:t>».</a:t>
            </a:r>
            <a:endParaRPr lang="uk-UA" sz="2600" dirty="0">
              <a:latin typeface="Georgia" panose="02040502050405020303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uk-UA" sz="2600" dirty="0" smtClean="0">
                <a:latin typeface="Georgia" panose="02040502050405020303" pitchFamily="18" charset="0"/>
              </a:rPr>
              <a:t>Отець заохочував хлопців </a:t>
            </a:r>
            <a:r>
              <a:rPr lang="uk-UA" sz="2600" dirty="0">
                <a:latin typeface="Georgia" panose="02040502050405020303" pitchFamily="18" charset="0"/>
              </a:rPr>
              <a:t>часто сповідатися, відповідно – часто приймати Святе Причастя. Таїнство Євхаристії він вважав </a:t>
            </a:r>
            <a:r>
              <a:rPr lang="uk-UA" sz="2600" i="1" dirty="0">
                <a:latin typeface="Georgia" panose="02040502050405020303" pitchFamily="18" charset="0"/>
              </a:rPr>
              <a:t>«найдосконалішим джерелом духовної сили</a:t>
            </a:r>
            <a:r>
              <a:rPr lang="uk-UA" sz="2600" i="1" dirty="0" smtClean="0">
                <a:latin typeface="Georgia" panose="02040502050405020303" pitchFamily="18" charset="0"/>
              </a:rPr>
              <a:t>».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uk-UA" sz="2600" dirty="0" smtClean="0">
                <a:latin typeface="Georgia" panose="02040502050405020303" pitchFamily="18" charset="0"/>
              </a:rPr>
              <a:t>Всі </a:t>
            </a:r>
            <a:r>
              <a:rPr lang="uk-UA" sz="2600" dirty="0">
                <a:latin typeface="Georgia" panose="02040502050405020303" pitchFamily="18" charset="0"/>
              </a:rPr>
              <a:t>церковні свята Богородиці в </a:t>
            </a:r>
            <a:r>
              <a:rPr lang="uk-UA" sz="2600" dirty="0" smtClean="0">
                <a:latin typeface="Georgia" panose="02040502050405020303" pitchFamily="18" charset="0"/>
              </a:rPr>
              <a:t>ораторії </a:t>
            </a:r>
            <a:r>
              <a:rPr lang="uk-UA" sz="2600" dirty="0">
                <a:latin typeface="Georgia" panose="02040502050405020303" pitchFamily="18" charset="0"/>
              </a:rPr>
              <a:t>святкувалися дуже урочисто. Отець </a:t>
            </a:r>
            <a:r>
              <a:rPr lang="uk-UA" sz="2600" dirty="0" err="1">
                <a:latin typeface="Georgia" panose="02040502050405020303" pitchFamily="18" charset="0"/>
              </a:rPr>
              <a:t>Боско</a:t>
            </a:r>
            <a:r>
              <a:rPr lang="uk-UA" sz="2600" dirty="0">
                <a:latin typeface="Georgia" panose="02040502050405020303" pitchFamily="18" charset="0"/>
              </a:rPr>
              <a:t> говорив, що</a:t>
            </a:r>
            <a:r>
              <a:rPr lang="uk-UA" sz="2600" i="1" dirty="0">
                <a:latin typeface="Georgia" panose="02040502050405020303" pitchFamily="18" charset="0"/>
              </a:rPr>
              <a:t> «свято Діви Марії має бути прелюдією вічного свята у Раю</a:t>
            </a:r>
            <a:r>
              <a:rPr lang="uk-UA" sz="2600" i="1" dirty="0" smtClean="0">
                <a:latin typeface="Georgia" panose="02040502050405020303" pitchFamily="18" charset="0"/>
              </a:rPr>
              <a:t>».</a:t>
            </a:r>
            <a:endParaRPr lang="uk-UA" sz="2600" dirty="0"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795827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51520" y="1124744"/>
            <a:ext cx="8640960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uk-UA" sz="2400" dirty="0">
                <a:latin typeface="Georgia" panose="02040502050405020303" pitchFamily="18" charset="0"/>
              </a:rPr>
              <a:t>Особливим чином обов’язок виховання стосується і </a:t>
            </a:r>
            <a:r>
              <a:rPr lang="uk-UA" sz="2400" dirty="0" smtClean="0">
                <a:latin typeface="Georgia" panose="02040502050405020303" pitchFamily="18" charset="0"/>
              </a:rPr>
              <a:t>Церкви – </a:t>
            </a:r>
            <a:r>
              <a:rPr lang="uk-UA" sz="2400" dirty="0">
                <a:latin typeface="Georgia" panose="02040502050405020303" pitchFamily="18" charset="0"/>
              </a:rPr>
              <a:t>не лише тому, що її слід визнати також і спільнотою людей, здатною пе­редавати досвід виховання, </a:t>
            </a:r>
            <a:r>
              <a:rPr lang="uk-UA" sz="2400" dirty="0" smtClean="0">
                <a:latin typeface="Georgia" panose="02040502050405020303" pitchFamily="18" charset="0"/>
              </a:rPr>
              <a:t>але </a:t>
            </a:r>
            <a:r>
              <a:rPr lang="uk-UA" sz="2400" dirty="0">
                <a:latin typeface="Georgia" panose="02040502050405020303" pitchFamily="18" charset="0"/>
              </a:rPr>
              <a:t>найбільше через те, що вона має обов’язок </a:t>
            </a:r>
            <a:r>
              <a:rPr lang="uk-UA" sz="2400" b="1" dirty="0">
                <a:solidFill>
                  <a:srgbClr val="FFC000"/>
                </a:solidFill>
                <a:latin typeface="Georgia" panose="02040502050405020303" pitchFamily="18" charset="0"/>
              </a:rPr>
              <a:t>показувати всім людям дорогу спасіння</a:t>
            </a:r>
            <a:r>
              <a:rPr lang="uk-UA" sz="2400" dirty="0">
                <a:latin typeface="Georgia" panose="02040502050405020303" pitchFamily="18" charset="0"/>
              </a:rPr>
              <a:t>, звіщати віруючим про життя Христове і з постійною турботою допомагати їм досягти повноти такого </a:t>
            </a:r>
            <a:r>
              <a:rPr lang="uk-UA" sz="2400" dirty="0" smtClean="0">
                <a:latin typeface="Georgia" panose="02040502050405020303" pitchFamily="18" charset="0"/>
              </a:rPr>
              <a:t>життя.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uk-UA" sz="2400" dirty="0" smtClean="0">
                <a:latin typeface="Georgia" panose="02040502050405020303" pitchFamily="18" charset="0"/>
              </a:rPr>
              <a:t>Своїм дітям Церква </a:t>
            </a:r>
            <a:r>
              <a:rPr lang="uk-UA" sz="2400" dirty="0">
                <a:latin typeface="Georgia" panose="02040502050405020303" pitchFamily="18" charset="0"/>
              </a:rPr>
              <a:t>як </a:t>
            </a:r>
            <a:r>
              <a:rPr lang="uk-UA" sz="2400" dirty="0" smtClean="0">
                <a:latin typeface="Georgia" panose="02040502050405020303" pitchFamily="18" charset="0"/>
              </a:rPr>
              <a:t>мати </a:t>
            </a:r>
            <a:r>
              <a:rPr lang="uk-UA" sz="2400" dirty="0">
                <a:latin typeface="Georgia" panose="02040502050405020303" pitchFamily="18" charset="0"/>
              </a:rPr>
              <a:t>має обов’язок давати таке виховання, щоб усе їхнє життя наповнилось духом Христовим; а крім того, вона пропонує свою допомогу всім народам для плекання повної </a:t>
            </a:r>
            <a:r>
              <a:rPr lang="uk-UA" sz="2400" b="1" dirty="0">
                <a:solidFill>
                  <a:srgbClr val="FFC000"/>
                </a:solidFill>
                <a:latin typeface="Georgia" panose="02040502050405020303" pitchFamily="18" charset="0"/>
              </a:rPr>
              <a:t>досконалості людської особи </a:t>
            </a:r>
            <a:r>
              <a:rPr lang="uk-UA" sz="2400" dirty="0">
                <a:latin typeface="Georgia" panose="02040502050405020303" pitchFamily="18" charset="0"/>
              </a:rPr>
              <a:t>– і на благо земного суспільства, і для розбудови більш гуманного світу</a:t>
            </a:r>
            <a:r>
              <a:rPr lang="uk-UA" sz="2400" dirty="0" smtClean="0">
                <a:latin typeface="Georgia" panose="02040502050405020303" pitchFamily="18" charset="0"/>
              </a:rPr>
              <a:t>.</a:t>
            </a:r>
            <a:endParaRPr lang="uk-UA" sz="2400" dirty="0"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944179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908720"/>
            <a:ext cx="9036496" cy="54271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ts val="2600"/>
              </a:lnSpc>
              <a:buFont typeface="Arial" panose="020B0604020202020204" pitchFamily="34" charset="0"/>
              <a:buChar char="•"/>
            </a:pPr>
            <a:r>
              <a:rPr lang="uk-UA" sz="2300" b="1" dirty="0">
                <a:solidFill>
                  <a:srgbClr val="0070C0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Оживити Божий дар, </a:t>
            </a:r>
            <a:r>
              <a:rPr lang="uk-UA" sz="2300" b="1" dirty="0" smtClean="0">
                <a:solidFill>
                  <a:srgbClr val="0070C0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який є </a:t>
            </a:r>
            <a:r>
              <a:rPr lang="uk-UA" sz="2300" b="1" dirty="0">
                <a:solidFill>
                  <a:srgbClr val="0070C0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в нас </a:t>
            </a:r>
            <a:r>
              <a:rPr lang="uk-UA" sz="2300" b="1" dirty="0" smtClean="0">
                <a:solidFill>
                  <a:srgbClr val="0070C0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–щоденна мета.</a:t>
            </a:r>
            <a:endParaRPr lang="uk-UA" sz="2300" b="1" dirty="0">
              <a:solidFill>
                <a:srgbClr val="0070C0"/>
              </a:solidFill>
              <a:latin typeface="Georgia" panose="02040502050405020303" pitchFamily="18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ts val="2600"/>
              </a:lnSpc>
              <a:buFont typeface="Arial" panose="020B0604020202020204" pitchFamily="34" charset="0"/>
              <a:buChar char="•"/>
            </a:pPr>
            <a:r>
              <a:rPr lang="uk-UA" sz="2300" dirty="0">
                <a:latin typeface="Georgia" panose="02040502050405020303" pitchFamily="18" charset="0"/>
                <a:cs typeface="Times New Roman" panose="02020603050405020304" pitchFamily="18" charset="0"/>
              </a:rPr>
              <a:t>Святий </a:t>
            </a:r>
            <a:r>
              <a:rPr lang="uk-UA" sz="2300" dirty="0" err="1">
                <a:latin typeface="Georgia" panose="02040502050405020303" pitchFamily="18" charset="0"/>
                <a:cs typeface="Times New Roman" panose="02020603050405020304" pitchFamily="18" charset="0"/>
              </a:rPr>
              <a:t>Бернар</a:t>
            </a:r>
            <a:r>
              <a:rPr lang="uk-UA" sz="2300" dirty="0">
                <a:latin typeface="Georgia" panose="02040502050405020303" pitchFamily="18" charset="0"/>
                <a:cs typeface="Times New Roman" panose="02020603050405020304" pitchFamily="18" charset="0"/>
              </a:rPr>
              <a:t> стверджував, що надмірна кількість обов’язків і швидкий ритм життя часто перетворюють серце на камінь і змушують нашу душу страждати. </a:t>
            </a:r>
          </a:p>
          <a:p>
            <a:pPr marL="342900" indent="-342900">
              <a:lnSpc>
                <a:spcPts val="2600"/>
              </a:lnSpc>
              <a:buFont typeface="Arial" panose="020B0604020202020204" pitchFamily="34" charset="0"/>
              <a:buChar char="•"/>
            </a:pPr>
            <a:r>
              <a:rPr lang="uk-UA" sz="2300" i="1" dirty="0" smtClean="0">
                <a:latin typeface="Georgia" panose="02040502050405020303" pitchFamily="18" charset="0"/>
                <a:cs typeface="Times New Roman" panose="02020603050405020304" pitchFamily="18" charset="0"/>
              </a:rPr>
              <a:t>«Так </a:t>
            </a:r>
            <a:r>
              <a:rPr lang="uk-UA" sz="2300" i="1" dirty="0">
                <a:latin typeface="Georgia" panose="02040502050405020303" pitchFamily="18" charset="0"/>
                <a:cs typeface="Times New Roman" panose="02020603050405020304" pitchFamily="18" charset="0"/>
              </a:rPr>
              <a:t>складно втримати в розумних межах нашу діяльність! Жодного моменту для того, щоб зосередитися на собі й зрозуміти, чи правильним шляхом ми йдемо. Світ вірить, що таким чином  особи гігантськими кроками йдуть вперед шляхом добра, але </a:t>
            </a:r>
            <a:r>
              <a:rPr lang="uk-UA" sz="2300" i="1" dirty="0" smtClean="0">
                <a:latin typeface="Georgia" panose="02040502050405020303" pitchFamily="18" charset="0"/>
                <a:cs typeface="Times New Roman" panose="02020603050405020304" pitchFamily="18" charset="0"/>
              </a:rPr>
              <a:t>св. Августин </a:t>
            </a:r>
            <a:r>
              <a:rPr lang="uk-UA" sz="2300" i="1" dirty="0">
                <a:latin typeface="Georgia" panose="02040502050405020303" pitchFamily="18" charset="0"/>
                <a:cs typeface="Times New Roman" panose="02020603050405020304" pitchFamily="18" charset="0"/>
              </a:rPr>
              <a:t>впевнено говорив про те, що цей шлях неправильний: </a:t>
            </a:r>
            <a:r>
              <a:rPr lang="en-US" sz="2300" i="1" dirty="0" err="1">
                <a:latin typeface="Georgia" panose="02040502050405020303" pitchFamily="18" charset="0"/>
                <a:cs typeface="Times New Roman" panose="02020603050405020304" pitchFamily="18" charset="0"/>
              </a:rPr>
              <a:t>magni</a:t>
            </a:r>
            <a:r>
              <a:rPr lang="en-US" sz="2300" i="1" dirty="0">
                <a:latin typeface="Georgia" panose="02040502050405020303" pitchFamily="18" charset="0"/>
                <a:cs typeface="Times New Roman" panose="02020603050405020304" pitchFamily="18" charset="0"/>
              </a:rPr>
              <a:t> </a:t>
            </a:r>
            <a:r>
              <a:rPr lang="en-US" sz="2300" i="1" dirty="0" err="1">
                <a:latin typeface="Georgia" panose="02040502050405020303" pitchFamily="18" charset="0"/>
                <a:cs typeface="Times New Roman" panose="02020603050405020304" pitchFamily="18" charset="0"/>
              </a:rPr>
              <a:t>passus</a:t>
            </a:r>
            <a:r>
              <a:rPr lang="uk-UA" sz="2300" i="1" dirty="0">
                <a:latin typeface="Georgia" panose="02040502050405020303" pitchFamily="18" charset="0"/>
                <a:cs typeface="Times New Roman" panose="02020603050405020304" pitchFamily="18" charset="0"/>
              </a:rPr>
              <a:t>, </a:t>
            </a:r>
            <a:r>
              <a:rPr lang="en-US" sz="2300" i="1" dirty="0" err="1">
                <a:latin typeface="Georgia" panose="02040502050405020303" pitchFamily="18" charset="0"/>
                <a:cs typeface="Times New Roman" panose="02020603050405020304" pitchFamily="18" charset="0"/>
              </a:rPr>
              <a:t>sed</a:t>
            </a:r>
            <a:r>
              <a:rPr lang="en-US" sz="2300" i="1" dirty="0">
                <a:latin typeface="Georgia" panose="02040502050405020303" pitchFamily="18" charset="0"/>
                <a:cs typeface="Times New Roman" panose="02020603050405020304" pitchFamily="18" charset="0"/>
              </a:rPr>
              <a:t> extra </a:t>
            </a:r>
            <a:r>
              <a:rPr lang="en-US" sz="2300" i="1" dirty="0" err="1">
                <a:latin typeface="Georgia" panose="02040502050405020303" pitchFamily="18" charset="0"/>
                <a:cs typeface="Times New Roman" panose="02020603050405020304" pitchFamily="18" charset="0"/>
              </a:rPr>
              <a:t>viam</a:t>
            </a:r>
            <a:r>
              <a:rPr lang="uk-UA" sz="2300" dirty="0">
                <a:latin typeface="Georgia" panose="02040502050405020303" pitchFamily="18" charset="0"/>
                <a:cs typeface="Times New Roman" panose="02020603050405020304" pitchFamily="18" charset="0"/>
              </a:rPr>
              <a:t>. </a:t>
            </a:r>
            <a:r>
              <a:rPr lang="uk-UA" sz="2300" i="1" dirty="0">
                <a:latin typeface="Georgia" panose="02040502050405020303" pitchFamily="18" charset="0"/>
                <a:cs typeface="Times New Roman" panose="02020603050405020304" pitchFamily="18" charset="0"/>
              </a:rPr>
              <a:t>Вони багато працюють, але ця діяльність не служить вічності</a:t>
            </a:r>
            <a:r>
              <a:rPr lang="uk-UA" sz="2300" i="1" dirty="0" smtClean="0">
                <a:latin typeface="Georgia" panose="02040502050405020303" pitchFamily="18" charset="0"/>
                <a:cs typeface="Times New Roman" panose="02020603050405020304" pitchFamily="18" charset="0"/>
              </a:rPr>
              <a:t>».</a:t>
            </a:r>
            <a:endParaRPr lang="uk-UA" sz="1000" dirty="0">
              <a:latin typeface="Georgia" panose="02040502050405020303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ts val="2600"/>
              </a:lnSpc>
            </a:pPr>
            <a:r>
              <a:rPr lang="uk-UA" sz="2300" b="1" dirty="0">
                <a:solidFill>
                  <a:srgbClr val="0070C0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Якщо легені молитви й Божого Слова не живлять дихання нашого духовного життя, то ми ризикуємо задихнутися посеред численних щоденних обов’язків: молитва – це дихання душі та життя</a:t>
            </a:r>
            <a:r>
              <a:rPr lang="uk-UA" sz="2300" b="1" dirty="0" smtClean="0">
                <a:solidFill>
                  <a:srgbClr val="0070C0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.</a:t>
            </a:r>
            <a:endParaRPr lang="uk-UA" sz="2300" b="1" dirty="0">
              <a:solidFill>
                <a:srgbClr val="0070C0"/>
              </a:solidFill>
              <a:latin typeface="Georgia" panose="02040502050405020303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25654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252707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95536" y="980728"/>
            <a:ext cx="8496944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dirty="0">
                <a:latin typeface="Georgia" panose="02040502050405020303" pitchFamily="18" charset="0"/>
              </a:rPr>
              <a:t>У відомому «Листі з Риму», своєму листі-заповіті, </a:t>
            </a:r>
            <a:r>
              <a:rPr lang="uk-UA" sz="2800" dirty="0" smtClean="0">
                <a:latin typeface="Georgia" panose="02040502050405020303" pitchFamily="18" charset="0"/>
              </a:rPr>
              <a:t>отець </a:t>
            </a:r>
            <a:r>
              <a:rPr lang="uk-UA" sz="2800" dirty="0">
                <a:latin typeface="Georgia" panose="02040502050405020303" pitchFamily="18" charset="0"/>
              </a:rPr>
              <a:t>Боско нагадував співпрацівникам: «</a:t>
            </a:r>
            <a:r>
              <a:rPr lang="uk-UA" sz="2800" i="1" dirty="0">
                <a:latin typeface="Georgia" panose="02040502050405020303" pitchFamily="18" charset="0"/>
              </a:rPr>
              <a:t>Христос знижувався до людей і ніс нашу неміч. Він є Митцем виховання в дусі справжньої любові. Він очеретини надламаної не ламав і </a:t>
            </a:r>
            <a:r>
              <a:rPr lang="uk-UA" sz="2800" i="1" dirty="0" err="1">
                <a:latin typeface="Georgia" panose="02040502050405020303" pitchFamily="18" charset="0"/>
              </a:rPr>
              <a:t>ґнота</a:t>
            </a:r>
            <a:r>
              <a:rPr lang="uk-UA" sz="2800" i="1" dirty="0">
                <a:latin typeface="Georgia" panose="02040502050405020303" pitchFamily="18" charset="0"/>
              </a:rPr>
              <a:t> тліючого не гасив. Ісус Христос нехай буде нашим зразком</a:t>
            </a:r>
            <a:r>
              <a:rPr lang="uk-UA" sz="2800" i="1" dirty="0" smtClean="0">
                <a:latin typeface="Georgia" panose="02040502050405020303" pitchFamily="18" charset="0"/>
              </a:rPr>
              <a:t>!»</a:t>
            </a:r>
            <a:endParaRPr lang="uk-UA" sz="2800" dirty="0">
              <a:latin typeface="Georgia" panose="02040502050405020303" pitchFamily="18" charset="0"/>
            </a:endParaRPr>
          </a:p>
          <a:p>
            <a:endParaRPr lang="uk-UA" sz="2800" dirty="0" smtClean="0">
              <a:latin typeface="Georgia" panose="02040502050405020303" pitchFamily="18" charset="0"/>
            </a:endParaRPr>
          </a:p>
          <a:p>
            <a:r>
              <a:rPr lang="uk-UA" sz="2800" dirty="0" smtClean="0">
                <a:latin typeface="Georgia" panose="02040502050405020303" pitchFamily="18" charset="0"/>
              </a:rPr>
              <a:t>Вся </a:t>
            </a:r>
            <a:r>
              <a:rPr lang="uk-UA" sz="2800" dirty="0">
                <a:latin typeface="Georgia" panose="02040502050405020303" pitchFamily="18" charset="0"/>
              </a:rPr>
              <a:t>педагогіка отця Боско – це Євангеліє, пристосоване до виховання. </a:t>
            </a:r>
            <a:r>
              <a:rPr lang="uk-UA" sz="2800" dirty="0" smtClean="0">
                <a:latin typeface="Georgia" panose="02040502050405020303" pitchFamily="18" charset="0"/>
              </a:rPr>
              <a:t>У </a:t>
            </a:r>
            <a:r>
              <a:rPr lang="uk-UA" sz="2800" dirty="0">
                <a:latin typeface="Georgia" panose="02040502050405020303" pitchFamily="18" charset="0"/>
              </a:rPr>
              <a:t>цьому запорука її досконалості, універсальності та </a:t>
            </a:r>
            <a:r>
              <a:rPr lang="uk-UA" sz="2800" dirty="0" smtClean="0">
                <a:latin typeface="Georgia" panose="02040502050405020303" pitchFamily="18" charset="0"/>
              </a:rPr>
              <a:t>довговічності (Див</a:t>
            </a:r>
            <a:r>
              <a:rPr lang="uk-UA" sz="2800" dirty="0">
                <a:latin typeface="Georgia" panose="02040502050405020303" pitchFamily="18" charset="0"/>
              </a:rPr>
              <a:t>. </a:t>
            </a:r>
            <a:r>
              <a:rPr lang="uk-UA" sz="2800" dirty="0" err="1">
                <a:latin typeface="Georgia" panose="02040502050405020303" pitchFamily="18" charset="0"/>
              </a:rPr>
              <a:t>Мт</a:t>
            </a:r>
            <a:r>
              <a:rPr lang="uk-UA" sz="2800" dirty="0">
                <a:latin typeface="Georgia" panose="02040502050405020303" pitchFamily="18" charset="0"/>
              </a:rPr>
              <a:t> 12, 20; Іс 42, </a:t>
            </a:r>
            <a:r>
              <a:rPr lang="uk-UA" sz="2800" dirty="0" smtClean="0">
                <a:latin typeface="Georgia" panose="02040502050405020303" pitchFamily="18" charset="0"/>
              </a:rPr>
              <a:t>3).</a:t>
            </a:r>
            <a:endParaRPr lang="uk-UA" sz="2800" dirty="0"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920310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TextBox 1"/>
          <p:cNvSpPr txBox="1">
            <a:spLocks noChangeArrowheads="1"/>
          </p:cNvSpPr>
          <p:nvPr/>
        </p:nvSpPr>
        <p:spPr bwMode="auto">
          <a:xfrm>
            <a:off x="323528" y="836712"/>
            <a:ext cx="8640762" cy="52629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uk-UA" altLang="uk-UA" sz="2400" b="1" dirty="0" smtClean="0">
                <a:solidFill>
                  <a:srgbClr val="0070C0"/>
                </a:solidFill>
                <a:latin typeface="Georgia" panose="02040502050405020303" pitchFamily="18" charset="0"/>
              </a:rPr>
              <a:t>Як цього досягти?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uk-UA" altLang="uk-UA" sz="2400" dirty="0" smtClean="0">
                <a:latin typeface="Georgia" panose="02040502050405020303" pitchFamily="18" charset="0"/>
              </a:rPr>
              <a:t>Запобіжна система </a:t>
            </a:r>
            <a:r>
              <a:rPr lang="uk-UA" altLang="uk-UA" sz="2400" dirty="0">
                <a:latin typeface="Georgia" panose="02040502050405020303" pitchFamily="18" charset="0"/>
              </a:rPr>
              <a:t>– це метод виховання; </a:t>
            </a:r>
            <a:r>
              <a:rPr lang="uk-UA" altLang="uk-UA" sz="2400" dirty="0" smtClean="0">
                <a:latin typeface="Georgia" panose="02040502050405020303" pitchFamily="18" charset="0"/>
              </a:rPr>
              <a:t>проте її </a:t>
            </a:r>
            <a:r>
              <a:rPr lang="uk-UA" altLang="uk-UA" sz="2400" dirty="0">
                <a:latin typeface="Georgia" panose="02040502050405020303" pitchFamily="18" charset="0"/>
              </a:rPr>
              <a:t>душею </a:t>
            </a:r>
            <a:r>
              <a:rPr lang="uk-UA" altLang="uk-UA" sz="2400" dirty="0" smtClean="0">
                <a:latin typeface="Georgia" panose="02040502050405020303" pitchFamily="18" charset="0"/>
              </a:rPr>
              <a:t>є </a:t>
            </a:r>
            <a:r>
              <a:rPr lang="uk-UA" altLang="uk-UA" sz="2400" dirty="0">
                <a:latin typeface="Georgia" panose="02040502050405020303" pitchFamily="18" charset="0"/>
              </a:rPr>
              <a:t>перш за все </a:t>
            </a:r>
            <a:r>
              <a:rPr lang="uk-UA" altLang="uk-UA" sz="2400" b="1" dirty="0">
                <a:solidFill>
                  <a:srgbClr val="FFC000"/>
                </a:solidFill>
                <a:latin typeface="Georgia" panose="02040502050405020303" pitchFamily="18" charset="0"/>
              </a:rPr>
              <a:t>духовність</a:t>
            </a:r>
            <a:r>
              <a:rPr lang="uk-UA" altLang="uk-UA" sz="2400" dirty="0">
                <a:latin typeface="Georgia" panose="02040502050405020303" pitchFamily="18" charset="0"/>
              </a:rPr>
              <a:t> </a:t>
            </a:r>
            <a:r>
              <a:rPr lang="uk-UA" altLang="uk-UA" sz="2400" dirty="0" smtClean="0">
                <a:latin typeface="Georgia" panose="02040502050405020303" pitchFamily="18" charset="0"/>
              </a:rPr>
              <a:t>(внутрішнє ставлення, </a:t>
            </a:r>
            <a:r>
              <a:rPr lang="uk-UA" altLang="uk-UA" sz="2400" dirty="0">
                <a:latin typeface="Georgia" panose="02040502050405020303" pitchFamily="18" charset="0"/>
              </a:rPr>
              <a:t>завдяки якому </a:t>
            </a:r>
            <a:r>
              <a:rPr lang="uk-UA" altLang="uk-UA" sz="2400" dirty="0" smtClean="0">
                <a:latin typeface="Georgia" panose="02040502050405020303" pitchFamily="18" charset="0"/>
              </a:rPr>
              <a:t>педагог не просто працює за професією, </a:t>
            </a:r>
            <a:r>
              <a:rPr lang="uk-UA" altLang="uk-UA" sz="2400" dirty="0">
                <a:latin typeface="Georgia" panose="02040502050405020303" pitchFamily="18" charset="0"/>
              </a:rPr>
              <a:t>але </a:t>
            </a:r>
            <a:r>
              <a:rPr lang="uk-UA" altLang="uk-UA" sz="2400" b="1" dirty="0" smtClean="0">
                <a:solidFill>
                  <a:srgbClr val="FFC000"/>
                </a:solidFill>
                <a:latin typeface="Georgia" panose="02040502050405020303" pitchFamily="18" charset="0"/>
              </a:rPr>
              <a:t>втілює </a:t>
            </a:r>
            <a:r>
              <a:rPr lang="uk-UA" altLang="uk-UA" sz="2400" b="1" dirty="0">
                <a:solidFill>
                  <a:srgbClr val="FFC000"/>
                </a:solidFill>
                <a:latin typeface="Georgia" panose="02040502050405020303" pitchFamily="18" charset="0"/>
              </a:rPr>
              <a:t>покликання</a:t>
            </a:r>
            <a:r>
              <a:rPr lang="uk-UA" altLang="uk-UA" sz="2400" dirty="0">
                <a:latin typeface="Georgia" panose="02040502050405020303" pitchFamily="18" charset="0"/>
              </a:rPr>
              <a:t>; тут та ж відмінність, як працювати просто викладачем і бути вихователем).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uk-UA" altLang="uk-UA" sz="2400" dirty="0">
                <a:latin typeface="Georgia" panose="02040502050405020303" pitchFamily="18" charset="0"/>
              </a:rPr>
              <a:t>Отже, що є душею (духовністю) </a:t>
            </a:r>
            <a:r>
              <a:rPr lang="uk-UA" altLang="uk-UA" sz="2400" dirty="0" smtClean="0">
                <a:latin typeface="Georgia" panose="02040502050405020303" pitchFamily="18" charset="0"/>
              </a:rPr>
              <a:t>запобіжної системи? Безкорислива </a:t>
            </a:r>
            <a:r>
              <a:rPr lang="uk-UA" altLang="uk-UA" sz="2400" dirty="0">
                <a:latin typeface="Georgia" panose="02040502050405020303" pitchFamily="18" charset="0"/>
              </a:rPr>
              <a:t>любов. Любов не можна купити; її </a:t>
            </a:r>
            <a:r>
              <a:rPr lang="uk-UA" altLang="uk-UA" sz="2400" dirty="0" smtClean="0">
                <a:latin typeface="Georgia" panose="02040502050405020303" pitchFamily="18" charset="0"/>
              </a:rPr>
              <a:t>дарують. </a:t>
            </a:r>
            <a:r>
              <a:rPr lang="uk-UA" altLang="uk-UA" sz="2400" dirty="0">
                <a:latin typeface="Georgia" panose="02040502050405020303" pitchFamily="18" charset="0"/>
              </a:rPr>
              <a:t>Виховання – це безкорислива любов, </a:t>
            </a:r>
            <a:r>
              <a:rPr lang="uk-UA" altLang="uk-UA" sz="2400" dirty="0" smtClean="0">
                <a:latin typeface="Georgia" panose="02040502050405020303" pitchFamily="18" charset="0"/>
              </a:rPr>
              <a:t>це особливе духовне й душевне ставлення, покликання, </a:t>
            </a:r>
            <a:r>
              <a:rPr lang="uk-UA" altLang="uk-UA" sz="2400" dirty="0">
                <a:latin typeface="Georgia" panose="02040502050405020303" pitchFamily="18" charset="0"/>
              </a:rPr>
              <a:t>а </a:t>
            </a:r>
            <a:r>
              <a:rPr lang="uk-UA" altLang="uk-UA" sz="2400" dirty="0" smtClean="0">
                <a:latin typeface="Georgia" panose="02040502050405020303" pitchFamily="18" charset="0"/>
              </a:rPr>
              <a:t>не лише робота.</a:t>
            </a:r>
            <a:endParaRPr lang="uk-UA" altLang="uk-UA" sz="2400" dirty="0">
              <a:latin typeface="Georgia" panose="02040502050405020303" pitchFamily="18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uk-UA" altLang="uk-UA" sz="2400" dirty="0">
                <a:latin typeface="Georgia" panose="02040502050405020303" pitchFamily="18" charset="0"/>
              </a:rPr>
              <a:t>Звідки бере силу і натхнення </a:t>
            </a:r>
            <a:r>
              <a:rPr lang="uk-UA" altLang="uk-UA" sz="2400" dirty="0" smtClean="0">
                <a:latin typeface="Georgia" panose="02040502050405020303" pitchFamily="18" charset="0"/>
              </a:rPr>
              <a:t>любов</a:t>
            </a:r>
            <a:r>
              <a:rPr lang="uk-UA" altLang="uk-UA" sz="2400" dirty="0">
                <a:latin typeface="Georgia" panose="02040502050405020303" pitchFamily="18" charset="0"/>
              </a:rPr>
              <a:t>, яку дарують безкорисливо? Вона черпає її з любові Божої, </a:t>
            </a:r>
            <a:r>
              <a:rPr lang="uk-UA" altLang="uk-UA" sz="2400" dirty="0" smtClean="0">
                <a:latin typeface="Georgia" panose="02040502050405020303" pitchFamily="18" charset="0"/>
              </a:rPr>
              <a:t>яка дбає про кожне </a:t>
            </a:r>
            <a:r>
              <a:rPr lang="uk-UA" altLang="uk-UA" sz="2400" dirty="0">
                <a:latin typeface="Georgia" panose="02040502050405020303" pitchFamily="18" charset="0"/>
              </a:rPr>
              <a:t>своє </a:t>
            </a:r>
            <a:r>
              <a:rPr lang="uk-UA" altLang="uk-UA" sz="2400" dirty="0" smtClean="0">
                <a:latin typeface="Georgia" panose="02040502050405020303" pitchFamily="18" charset="0"/>
              </a:rPr>
              <a:t>створіння через Провидіння, </a:t>
            </a:r>
            <a:r>
              <a:rPr lang="uk-UA" altLang="uk-UA" sz="2400" dirty="0">
                <a:latin typeface="Georgia" panose="02040502050405020303" pitchFamily="18" charset="0"/>
              </a:rPr>
              <a:t>супроводжує його своєю присутністю і рятує його, даруючи життя.</a:t>
            </a:r>
          </a:p>
        </p:txBody>
      </p:sp>
    </p:spTree>
    <p:extLst>
      <p:ext uri="{BB962C8B-B14F-4D97-AF65-F5344CB8AC3E}">
        <p14:creationId xmlns:p14="http://schemas.microsoft.com/office/powerpoint/2010/main" val="7213989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TextBox 1"/>
          <p:cNvSpPr txBox="1">
            <a:spLocks noChangeArrowheads="1"/>
          </p:cNvSpPr>
          <p:nvPr/>
        </p:nvSpPr>
        <p:spPr bwMode="auto">
          <a:xfrm>
            <a:off x="320795" y="908720"/>
            <a:ext cx="8425185" cy="52629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457200" indent="-457200">
              <a:spcBef>
                <a:spcPct val="0"/>
              </a:spcBef>
            </a:pPr>
            <a:r>
              <a:rPr lang="uk-UA" altLang="uk-UA" sz="2800" dirty="0" smtClean="0">
                <a:latin typeface="Georgia" panose="02040502050405020303" pitchFamily="18" charset="0"/>
              </a:rPr>
              <a:t>Аби працювати згідно запобіжної системи і християнської духовності, </a:t>
            </a:r>
            <a:r>
              <a:rPr lang="uk-UA" altLang="uk-UA" sz="2800" dirty="0">
                <a:latin typeface="Georgia" panose="02040502050405020303" pitchFamily="18" charset="0"/>
              </a:rPr>
              <a:t>потрібно відчувати потребу в Господі, </a:t>
            </a:r>
            <a:r>
              <a:rPr lang="uk-UA" altLang="uk-UA" sz="2800" dirty="0" smtClean="0">
                <a:latin typeface="Georgia" panose="02040502050405020303" pitchFamily="18" charset="0"/>
              </a:rPr>
              <a:t>мати Його за джерело натхнення.</a:t>
            </a:r>
          </a:p>
          <a:p>
            <a:pPr marL="457200" indent="-457200">
              <a:spcBef>
                <a:spcPct val="0"/>
              </a:spcBef>
            </a:pPr>
            <a:r>
              <a:rPr lang="uk-UA" altLang="uk-UA" sz="2800" dirty="0" smtClean="0">
                <a:latin typeface="Georgia" panose="02040502050405020303" pitchFamily="18" charset="0"/>
              </a:rPr>
              <a:t>Той</a:t>
            </a:r>
            <a:r>
              <a:rPr lang="uk-UA" altLang="uk-UA" sz="2800" dirty="0">
                <a:latin typeface="Georgia" panose="02040502050405020303" pitchFamily="18" charset="0"/>
              </a:rPr>
              <a:t>, хто </a:t>
            </a:r>
            <a:r>
              <a:rPr lang="uk-UA" altLang="uk-UA" sz="2800" dirty="0" smtClean="0">
                <a:latin typeface="Georgia" panose="02040502050405020303" pitchFamily="18" charset="0"/>
              </a:rPr>
              <a:t>відкидає те, що </a:t>
            </a:r>
            <a:r>
              <a:rPr lang="uk-UA" altLang="uk-UA" sz="2800" dirty="0">
                <a:latin typeface="Georgia" panose="02040502050405020303" pitchFamily="18" charset="0"/>
              </a:rPr>
              <a:t>Бог – його Батько, не може бути </a:t>
            </a:r>
            <a:r>
              <a:rPr lang="uk-UA" altLang="uk-UA" sz="2800" dirty="0" smtClean="0">
                <a:latin typeface="Georgia" panose="02040502050405020303" pitchFamily="18" charset="0"/>
              </a:rPr>
              <a:t>християнським педагогом. Тільки Господь може навчити </a:t>
            </a:r>
            <a:r>
              <a:rPr lang="uk-UA" altLang="uk-UA" sz="2800" dirty="0">
                <a:latin typeface="Georgia" panose="02040502050405020303" pitchFamily="18" charset="0"/>
              </a:rPr>
              <a:t>нас мистецтву любити </a:t>
            </a:r>
            <a:r>
              <a:rPr lang="uk-UA" altLang="uk-UA" sz="2800" dirty="0" smtClean="0">
                <a:latin typeface="Georgia" panose="02040502050405020303" pitchFamily="18" charset="0"/>
              </a:rPr>
              <a:t>так, як </a:t>
            </a:r>
            <a:r>
              <a:rPr lang="uk-UA" altLang="uk-UA" sz="2800" dirty="0">
                <a:latin typeface="Georgia" panose="02040502050405020303" pitchFamily="18" charset="0"/>
              </a:rPr>
              <a:t>любить Він, і </a:t>
            </a:r>
            <a:r>
              <a:rPr lang="uk-UA" altLang="uk-UA" sz="2800" dirty="0" smtClean="0">
                <a:latin typeface="Georgia" panose="02040502050405020303" pitchFamily="18" charset="0"/>
              </a:rPr>
              <a:t>виховувати так само.</a:t>
            </a:r>
          </a:p>
          <a:p>
            <a:pPr marL="457200" indent="-457200">
              <a:spcBef>
                <a:spcPct val="0"/>
              </a:spcBef>
            </a:pPr>
            <a:r>
              <a:rPr lang="uk-UA" altLang="uk-UA" sz="2800" dirty="0" smtClean="0">
                <a:latin typeface="Georgia" panose="02040502050405020303" pitchFamily="18" charset="0"/>
              </a:rPr>
              <a:t>Любов, що походить від Бога, зодягнена </a:t>
            </a:r>
            <a:r>
              <a:rPr lang="uk-UA" altLang="uk-UA" sz="2800" dirty="0">
                <a:latin typeface="Georgia" panose="02040502050405020303" pitchFamily="18" charset="0"/>
              </a:rPr>
              <a:t>в </a:t>
            </a:r>
            <a:r>
              <a:rPr lang="uk-UA" altLang="uk-UA" sz="2800" dirty="0" smtClean="0">
                <a:latin typeface="Georgia" panose="02040502050405020303" pitchFamily="18" charset="0"/>
              </a:rPr>
              <a:t>доброзичливість. Перш </a:t>
            </a:r>
            <a:r>
              <a:rPr lang="uk-UA" altLang="uk-UA" sz="2800" dirty="0">
                <a:latin typeface="Georgia" panose="02040502050405020303" pitchFamily="18" charset="0"/>
              </a:rPr>
              <a:t>за все, вона бажає </a:t>
            </a:r>
            <a:r>
              <a:rPr lang="uk-UA" altLang="uk-UA" sz="2800" dirty="0" smtClean="0">
                <a:latin typeface="Georgia" panose="02040502050405020303" pitchFamily="18" charset="0"/>
              </a:rPr>
              <a:t>спряти тому, аби кожен учень був із Богом і так врятував свою </a:t>
            </a:r>
            <a:r>
              <a:rPr lang="uk-UA" altLang="uk-UA" sz="2800" dirty="0">
                <a:latin typeface="Georgia" panose="02040502050405020303" pitchFamily="18" charset="0"/>
              </a:rPr>
              <a:t>душу.</a:t>
            </a:r>
          </a:p>
        </p:txBody>
      </p:sp>
    </p:spTree>
    <p:extLst>
      <p:ext uri="{BB962C8B-B14F-4D97-AF65-F5344CB8AC3E}">
        <p14:creationId xmlns:p14="http://schemas.microsoft.com/office/powerpoint/2010/main" val="8164356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TextBox 1"/>
          <p:cNvSpPr txBox="1">
            <a:spLocks noChangeArrowheads="1"/>
          </p:cNvSpPr>
          <p:nvPr/>
        </p:nvSpPr>
        <p:spPr bwMode="auto">
          <a:xfrm>
            <a:off x="611560" y="1052736"/>
            <a:ext cx="7992888" cy="48320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457200" indent="-457200">
              <a:spcBef>
                <a:spcPct val="0"/>
              </a:spcBef>
            </a:pPr>
            <a:r>
              <a:rPr lang="uk-UA" altLang="uk-UA" sz="2800" dirty="0">
                <a:latin typeface="Georgia" panose="02040502050405020303" pitchFamily="18" charset="0"/>
              </a:rPr>
              <a:t>Для того, </a:t>
            </a:r>
            <a:r>
              <a:rPr lang="uk-UA" altLang="uk-UA" sz="2800" dirty="0" smtClean="0">
                <a:latin typeface="Georgia" panose="02040502050405020303" pitchFamily="18" charset="0"/>
              </a:rPr>
              <a:t>щоби </a:t>
            </a:r>
            <a:r>
              <a:rPr lang="uk-UA" altLang="uk-UA" sz="2800" dirty="0">
                <a:latin typeface="Georgia" panose="02040502050405020303" pitchFamily="18" charset="0"/>
              </a:rPr>
              <a:t>це робити, не обов'язково бути священиком, </a:t>
            </a:r>
            <a:r>
              <a:rPr lang="uk-UA" altLang="uk-UA" sz="2800" dirty="0" smtClean="0">
                <a:latin typeface="Georgia" panose="02040502050405020303" pitchFamily="18" charset="0"/>
              </a:rPr>
              <a:t>монахом або монахинею.</a:t>
            </a:r>
          </a:p>
          <a:p>
            <a:pPr marL="457200" indent="-457200">
              <a:spcBef>
                <a:spcPct val="0"/>
              </a:spcBef>
            </a:pPr>
            <a:r>
              <a:rPr lang="uk-UA" altLang="uk-UA" sz="2800" dirty="0" smtClean="0">
                <a:latin typeface="Georgia" panose="02040502050405020303" pitchFamily="18" charset="0"/>
              </a:rPr>
              <a:t>Любов </a:t>
            </a:r>
            <a:r>
              <a:rPr lang="uk-UA" altLang="uk-UA" sz="2800" dirty="0">
                <a:latin typeface="Georgia" panose="02040502050405020303" pitchFamily="18" charset="0"/>
              </a:rPr>
              <a:t>Божа формує серце кожного </a:t>
            </a:r>
            <a:r>
              <a:rPr lang="uk-UA" altLang="uk-UA" sz="2800" dirty="0" smtClean="0">
                <a:latin typeface="Georgia" panose="02040502050405020303" pitchFamily="18" charset="0"/>
              </a:rPr>
              <a:t>педагога, </a:t>
            </a:r>
            <a:r>
              <a:rPr lang="uk-UA" altLang="uk-UA" sz="2800" dirty="0">
                <a:latin typeface="Georgia" panose="02040502050405020303" pitchFamily="18" charset="0"/>
              </a:rPr>
              <a:t>показує йому, як важливо та необхідно є навчати вірі і наставляти жити в благодаті </a:t>
            </a:r>
            <a:r>
              <a:rPr lang="uk-UA" altLang="uk-UA" sz="2800" dirty="0" smtClean="0">
                <a:latin typeface="Georgia" panose="02040502050405020303" pitchFamily="18" charset="0"/>
              </a:rPr>
              <a:t>Божій.</a:t>
            </a:r>
          </a:p>
          <a:p>
            <a:pPr marL="457200" indent="-457200">
              <a:spcBef>
                <a:spcPct val="0"/>
              </a:spcBef>
            </a:pPr>
            <a:r>
              <a:rPr lang="uk-UA" altLang="uk-UA" sz="2800" dirty="0" smtClean="0">
                <a:latin typeface="Georgia" panose="02040502050405020303" pitchFamily="18" charset="0"/>
              </a:rPr>
              <a:t>Матеріальний </a:t>
            </a:r>
            <a:r>
              <a:rPr lang="uk-UA" altLang="uk-UA" sz="2800" dirty="0">
                <a:latin typeface="Georgia" panose="02040502050405020303" pitchFamily="18" charset="0"/>
              </a:rPr>
              <a:t>хліб, робота і навчання, які необхідні, щоб отримати цей хліб, а разом з тим духовний хліб, славу Божу і порятунок душі, чудово виражають </a:t>
            </a:r>
            <a:r>
              <a:rPr lang="uk-UA" altLang="uk-UA" sz="2800" b="1" dirty="0">
                <a:solidFill>
                  <a:schemeClr val="accent1"/>
                </a:solidFill>
                <a:latin typeface="Georgia" panose="02040502050405020303" pitchFamily="18" charset="0"/>
              </a:rPr>
              <a:t>спрямованість виховної дії</a:t>
            </a:r>
            <a:r>
              <a:rPr lang="uk-UA" altLang="uk-UA" sz="2800" i="1" dirty="0">
                <a:latin typeface="Georgia" panose="02040502050405020303" pitchFamily="18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7214194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TextBox 1"/>
          <p:cNvSpPr txBox="1">
            <a:spLocks noChangeArrowheads="1"/>
          </p:cNvSpPr>
          <p:nvPr/>
        </p:nvSpPr>
        <p:spPr bwMode="auto">
          <a:xfrm>
            <a:off x="395536" y="1340768"/>
            <a:ext cx="8496944" cy="44012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457200" indent="-457200">
              <a:spcBef>
                <a:spcPct val="0"/>
              </a:spcBef>
            </a:pPr>
            <a:r>
              <a:rPr lang="uk-UA" altLang="uk-UA" sz="2800" dirty="0">
                <a:latin typeface="Georgia" panose="02040502050405020303" pitchFamily="18" charset="0"/>
              </a:rPr>
              <a:t>Запобіжна Система перетворюється в педагогіку спільноти, Божої </a:t>
            </a:r>
            <a:r>
              <a:rPr lang="uk-UA" altLang="uk-UA" sz="2800" dirty="0" smtClean="0">
                <a:latin typeface="Georgia" panose="02040502050405020303" pitchFamily="18" charset="0"/>
              </a:rPr>
              <a:t>сім'ї.</a:t>
            </a:r>
          </a:p>
          <a:p>
            <a:pPr marL="457200" indent="-457200">
              <a:spcBef>
                <a:spcPct val="0"/>
              </a:spcBef>
            </a:pPr>
            <a:r>
              <a:rPr lang="uk-UA" altLang="uk-UA" sz="2800" dirty="0" smtClean="0">
                <a:latin typeface="Georgia" panose="02040502050405020303" pitchFamily="18" charset="0"/>
              </a:rPr>
              <a:t>Вихователь </a:t>
            </a:r>
            <a:r>
              <a:rPr lang="uk-UA" altLang="uk-UA" sz="2800" dirty="0">
                <a:latin typeface="Georgia" panose="02040502050405020303" pitchFamily="18" charset="0"/>
              </a:rPr>
              <a:t>працює, </a:t>
            </a:r>
            <a:r>
              <a:rPr lang="uk-UA" altLang="uk-UA" sz="2800" dirty="0" smtClean="0">
                <a:latin typeface="Georgia" panose="02040502050405020303" pitchFamily="18" charset="0"/>
              </a:rPr>
              <a:t>базуючись </a:t>
            </a:r>
            <a:r>
              <a:rPr lang="uk-UA" altLang="uk-UA" sz="2800" dirty="0">
                <a:latin typeface="Georgia" panose="02040502050405020303" pitchFamily="18" charset="0"/>
              </a:rPr>
              <a:t>на здорових </a:t>
            </a:r>
            <a:r>
              <a:rPr lang="uk-UA" altLang="uk-UA" sz="2800" dirty="0" smtClean="0">
                <a:latin typeface="Georgia" panose="02040502050405020303" pitchFamily="18" charset="0"/>
              </a:rPr>
              <a:t>взаєминах, </a:t>
            </a:r>
            <a:r>
              <a:rPr lang="uk-UA" altLang="uk-UA" sz="2800" dirty="0">
                <a:latin typeface="Georgia" panose="02040502050405020303" pitchFamily="18" charset="0"/>
              </a:rPr>
              <a:t>в </a:t>
            </a:r>
            <a:r>
              <a:rPr lang="uk-UA" altLang="uk-UA" sz="2800" dirty="0" smtClean="0">
                <a:latin typeface="Georgia" panose="02040502050405020303" pitchFamily="18" charset="0"/>
              </a:rPr>
              <a:t>атмосфері </a:t>
            </a:r>
            <a:r>
              <a:rPr lang="uk-UA" altLang="uk-UA" sz="2800" dirty="0">
                <a:latin typeface="Georgia" panose="02040502050405020303" pitchFamily="18" charset="0"/>
              </a:rPr>
              <a:t>любові.</a:t>
            </a:r>
          </a:p>
          <a:p>
            <a:pPr marL="457200" indent="-457200">
              <a:spcBef>
                <a:spcPct val="0"/>
              </a:spcBef>
            </a:pPr>
            <a:r>
              <a:rPr lang="uk-UA" altLang="uk-UA" sz="2800" dirty="0">
                <a:latin typeface="Georgia" panose="02040502050405020303" pitchFamily="18" charset="0"/>
              </a:rPr>
              <a:t>Доброзичливість і сімейний дух </a:t>
            </a:r>
            <a:r>
              <a:rPr lang="uk-UA" altLang="uk-UA" sz="2800" dirty="0" smtClean="0">
                <a:latin typeface="Georgia" panose="02040502050405020303" pitchFamily="18" charset="0"/>
              </a:rPr>
              <a:t>виражаються </a:t>
            </a:r>
            <a:r>
              <a:rPr lang="uk-UA" altLang="uk-UA" sz="2800" dirty="0">
                <a:latin typeface="Georgia" panose="02040502050405020303" pitchFamily="18" charset="0"/>
              </a:rPr>
              <a:t>в </a:t>
            </a:r>
            <a:r>
              <a:rPr lang="uk-UA" altLang="uk-UA" sz="2800" dirty="0" smtClean="0">
                <a:latin typeface="Georgia" panose="02040502050405020303" pitchFamily="18" charset="0"/>
              </a:rPr>
              <a:t>радості</a:t>
            </a:r>
            <a:r>
              <a:rPr lang="uk-UA" altLang="uk-UA" sz="2800" i="1" dirty="0">
                <a:latin typeface="Georgia" panose="02040502050405020303" pitchFamily="18" charset="0"/>
              </a:rPr>
              <a:t>.</a:t>
            </a:r>
            <a:r>
              <a:rPr lang="uk-UA" altLang="uk-UA" sz="2800" i="1" dirty="0" smtClean="0">
                <a:latin typeface="Georgia" panose="02040502050405020303" pitchFamily="18" charset="0"/>
              </a:rPr>
              <a:t> </a:t>
            </a:r>
            <a:r>
              <a:rPr lang="uk-UA" altLang="uk-UA" sz="2800" dirty="0" smtClean="0">
                <a:latin typeface="Georgia" panose="02040502050405020303" pitchFamily="18" charset="0"/>
              </a:rPr>
              <a:t>Веселість </a:t>
            </a:r>
            <a:r>
              <a:rPr lang="uk-UA" altLang="uk-UA" sz="2800" dirty="0">
                <a:latin typeface="Georgia" panose="02040502050405020303" pitchFamily="18" charset="0"/>
              </a:rPr>
              <a:t>– </a:t>
            </a:r>
            <a:r>
              <a:rPr lang="uk-UA" altLang="uk-UA" sz="2800" dirty="0" smtClean="0">
                <a:latin typeface="Georgia" panose="02040502050405020303" pitchFamily="18" charset="0"/>
              </a:rPr>
              <a:t>один </a:t>
            </a:r>
            <a:r>
              <a:rPr lang="uk-UA" altLang="uk-UA" sz="2800" dirty="0">
                <a:latin typeface="Georgia" panose="02040502050405020303" pitchFamily="18" charset="0"/>
              </a:rPr>
              <a:t>зі складників педагогіки Дона </a:t>
            </a:r>
            <a:r>
              <a:rPr lang="uk-UA" altLang="uk-UA" sz="2800" dirty="0" smtClean="0">
                <a:latin typeface="Georgia" panose="02040502050405020303" pitchFamily="18" charset="0"/>
              </a:rPr>
              <a:t>Боско.</a:t>
            </a:r>
          </a:p>
          <a:p>
            <a:pPr marL="457200" indent="-457200">
              <a:spcBef>
                <a:spcPct val="0"/>
              </a:spcBef>
            </a:pPr>
            <a:r>
              <a:rPr lang="uk-UA" altLang="uk-UA" sz="2800" dirty="0" smtClean="0">
                <a:latin typeface="Georgia" panose="02040502050405020303" pitchFamily="18" charset="0"/>
              </a:rPr>
              <a:t>Радість </a:t>
            </a:r>
            <a:r>
              <a:rPr lang="uk-UA" altLang="uk-UA" sz="2800" dirty="0">
                <a:latin typeface="Georgia" panose="02040502050405020303" pitchFamily="18" charset="0"/>
              </a:rPr>
              <a:t>є плодом </a:t>
            </a:r>
            <a:r>
              <a:rPr lang="uk-UA" altLang="uk-UA" sz="2800" dirty="0" smtClean="0">
                <a:latin typeface="Georgia" panose="02040502050405020303" pitchFamily="18" charset="0"/>
              </a:rPr>
              <a:t>живої </a:t>
            </a:r>
            <a:r>
              <a:rPr lang="uk-UA" altLang="uk-UA" sz="2800" dirty="0">
                <a:latin typeface="Georgia" panose="02040502050405020303" pitchFamily="18" charset="0"/>
              </a:rPr>
              <a:t>віри; </a:t>
            </a:r>
            <a:r>
              <a:rPr lang="uk-UA" altLang="uk-UA" sz="2800" dirty="0" smtClean="0">
                <a:latin typeface="Georgia" panose="02040502050405020303" pitchFamily="18" charset="0"/>
              </a:rPr>
              <a:t>її вищим джерелом </a:t>
            </a:r>
            <a:r>
              <a:rPr lang="uk-UA" altLang="uk-UA" sz="2800" dirty="0">
                <a:latin typeface="Georgia" panose="02040502050405020303" pitchFamily="18" charset="0"/>
              </a:rPr>
              <a:t>є єдність з Богом та життя в благодаті.</a:t>
            </a:r>
          </a:p>
        </p:txBody>
      </p:sp>
    </p:spTree>
    <p:extLst>
      <p:ext uri="{BB962C8B-B14F-4D97-AF65-F5344CB8AC3E}">
        <p14:creationId xmlns:p14="http://schemas.microsoft.com/office/powerpoint/2010/main" val="27515149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TextBox 1"/>
          <p:cNvSpPr txBox="1">
            <a:spLocks noChangeArrowheads="1"/>
          </p:cNvSpPr>
          <p:nvPr/>
        </p:nvSpPr>
        <p:spPr bwMode="auto">
          <a:xfrm>
            <a:off x="323528" y="1124744"/>
            <a:ext cx="8640960" cy="48936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457200" indent="-457200">
              <a:spcBef>
                <a:spcPct val="0"/>
              </a:spcBef>
            </a:pPr>
            <a:r>
              <a:rPr lang="uk-UA" altLang="uk-UA" sz="2600" dirty="0" smtClean="0">
                <a:latin typeface="Georgia" panose="02040502050405020303" pitchFamily="18" charset="0"/>
              </a:rPr>
              <a:t>Св. Іван </a:t>
            </a:r>
            <a:r>
              <a:rPr lang="uk-UA" altLang="uk-UA" sz="2600" dirty="0">
                <a:latin typeface="Georgia" panose="02040502050405020303" pitchFamily="18" charset="0"/>
              </a:rPr>
              <a:t>Боско </a:t>
            </a:r>
            <a:r>
              <a:rPr lang="uk-UA" altLang="uk-UA" sz="2600" b="1" dirty="0" smtClean="0">
                <a:solidFill>
                  <a:srgbClr val="FFC000"/>
                </a:solidFill>
                <a:latin typeface="Georgia" panose="02040502050405020303" pitchFamily="18" charset="0"/>
              </a:rPr>
              <a:t>завжди </a:t>
            </a:r>
            <a:r>
              <a:rPr lang="uk-UA" altLang="uk-UA" sz="2600" b="1" dirty="0">
                <a:solidFill>
                  <a:srgbClr val="FFC000"/>
                </a:solidFill>
                <a:latin typeface="Georgia" panose="02040502050405020303" pitchFamily="18" charset="0"/>
              </a:rPr>
              <a:t>був </a:t>
            </a:r>
            <a:r>
              <a:rPr lang="uk-UA" altLang="uk-UA" sz="2600" dirty="0">
                <a:latin typeface="Georgia" panose="02040502050405020303" pitchFamily="18" charset="0"/>
              </a:rPr>
              <a:t>серед молоді. Він бродив там і сям, підходив то до одного, то до </a:t>
            </a:r>
            <a:r>
              <a:rPr lang="uk-UA" altLang="uk-UA" sz="2600" dirty="0" smtClean="0">
                <a:latin typeface="Georgia" panose="02040502050405020303" pitchFamily="18" charset="0"/>
              </a:rPr>
              <a:t>іншого. Непомітно розпитував хлопців, бажаючи </a:t>
            </a:r>
            <a:r>
              <a:rPr lang="uk-UA" altLang="uk-UA" sz="2600" dirty="0">
                <a:latin typeface="Georgia" panose="02040502050405020303" pitchFamily="18" charset="0"/>
              </a:rPr>
              <a:t>дізнатися </a:t>
            </a:r>
            <a:r>
              <a:rPr lang="uk-UA" altLang="uk-UA" sz="2600" dirty="0" smtClean="0">
                <a:latin typeface="Georgia" panose="02040502050405020303" pitchFamily="18" charset="0"/>
              </a:rPr>
              <a:t>більше про їхній </a:t>
            </a:r>
            <a:r>
              <a:rPr lang="uk-UA" altLang="uk-UA" sz="2600" b="1" dirty="0">
                <a:solidFill>
                  <a:srgbClr val="FFC000"/>
                </a:solidFill>
                <a:latin typeface="Georgia" panose="02040502050405020303" pitchFamily="18" charset="0"/>
              </a:rPr>
              <a:t>характер і </a:t>
            </a:r>
            <a:r>
              <a:rPr lang="uk-UA" altLang="uk-UA" sz="2600" b="1" dirty="0" smtClean="0">
                <a:solidFill>
                  <a:srgbClr val="FFC000"/>
                </a:solidFill>
                <a:latin typeface="Georgia" panose="02040502050405020303" pitchFamily="18" charset="0"/>
              </a:rPr>
              <a:t>потреби</a:t>
            </a:r>
            <a:r>
              <a:rPr lang="uk-UA" altLang="uk-UA" sz="2600" dirty="0" smtClean="0">
                <a:latin typeface="Georgia" panose="02040502050405020303" pitchFamily="18" charset="0"/>
              </a:rPr>
              <a:t>.</a:t>
            </a:r>
          </a:p>
          <a:p>
            <a:pPr marL="457200" indent="-457200">
              <a:spcBef>
                <a:spcPct val="0"/>
              </a:spcBef>
            </a:pPr>
            <a:r>
              <a:rPr lang="uk-UA" altLang="uk-UA" sz="2600" dirty="0" smtClean="0">
                <a:latin typeface="Georgia" panose="02040502050405020303" pitchFamily="18" charset="0"/>
              </a:rPr>
              <a:t>Він довірливо і </a:t>
            </a:r>
            <a:r>
              <a:rPr lang="uk-UA" altLang="uk-UA" sz="2600" dirty="0">
                <a:latin typeface="Georgia" panose="02040502050405020303" pitchFamily="18" charset="0"/>
              </a:rPr>
              <a:t>відкрито розмовляв </a:t>
            </a:r>
            <a:r>
              <a:rPr lang="uk-UA" altLang="uk-UA" sz="2600" dirty="0" smtClean="0">
                <a:latin typeface="Georgia" panose="02040502050405020303" pitchFamily="18" charset="0"/>
              </a:rPr>
              <a:t>із </a:t>
            </a:r>
            <a:r>
              <a:rPr lang="uk-UA" altLang="uk-UA" sz="2600" dirty="0">
                <a:latin typeface="Georgia" panose="02040502050405020303" pitchFamily="18" charset="0"/>
              </a:rPr>
              <a:t>тим чи </a:t>
            </a:r>
            <a:r>
              <a:rPr lang="uk-UA" altLang="uk-UA" sz="2600" dirty="0" smtClean="0">
                <a:latin typeface="Georgia" panose="02040502050405020303" pitchFamily="18" charset="0"/>
              </a:rPr>
              <a:t>з </a:t>
            </a:r>
            <a:r>
              <a:rPr lang="uk-UA" altLang="uk-UA" sz="2600" dirty="0">
                <a:latin typeface="Georgia" panose="02040502050405020303" pitchFamily="18" charset="0"/>
              </a:rPr>
              <a:t>іншим; зупинявся, </a:t>
            </a:r>
            <a:r>
              <a:rPr lang="uk-UA" altLang="uk-UA" sz="2600" dirty="0" smtClean="0">
                <a:latin typeface="Georgia" panose="02040502050405020303" pitchFamily="18" charset="0"/>
              </a:rPr>
              <a:t>щоби </a:t>
            </a:r>
            <a:r>
              <a:rPr lang="uk-UA" altLang="uk-UA" sz="2600" dirty="0">
                <a:latin typeface="Georgia" panose="02040502050405020303" pitchFamily="18" charset="0"/>
              </a:rPr>
              <a:t>когось </a:t>
            </a:r>
            <a:r>
              <a:rPr lang="uk-UA" altLang="uk-UA" sz="2600" b="1" dirty="0">
                <a:solidFill>
                  <a:srgbClr val="FFC000"/>
                </a:solidFill>
                <a:latin typeface="Georgia" panose="02040502050405020303" pitchFamily="18" charset="0"/>
              </a:rPr>
              <a:t>втішити або ж розвеселити</a:t>
            </a:r>
            <a:r>
              <a:rPr lang="uk-UA" altLang="uk-UA" sz="2600" dirty="0">
                <a:latin typeface="Georgia" panose="02040502050405020303" pitchFamily="18" charset="0"/>
              </a:rPr>
              <a:t> сумних дотепним </a:t>
            </a:r>
            <a:r>
              <a:rPr lang="uk-UA" altLang="uk-UA" sz="2600" dirty="0" smtClean="0">
                <a:latin typeface="Georgia" panose="02040502050405020303" pitchFamily="18" charset="0"/>
              </a:rPr>
              <a:t>слівцем.</a:t>
            </a:r>
          </a:p>
          <a:p>
            <a:pPr marL="457200" indent="-457200">
              <a:spcBef>
                <a:spcPct val="0"/>
              </a:spcBef>
            </a:pPr>
            <a:r>
              <a:rPr lang="uk-UA" altLang="uk-UA" sz="2600" dirty="0" smtClean="0">
                <a:latin typeface="Georgia" panose="02040502050405020303" pitchFamily="18" charset="0"/>
              </a:rPr>
              <a:t>Завжди </a:t>
            </a:r>
            <a:r>
              <a:rPr lang="uk-UA" altLang="uk-UA" sz="2600" dirty="0">
                <a:latin typeface="Georgia" panose="02040502050405020303" pitchFamily="18" charset="0"/>
              </a:rPr>
              <a:t>був веселим та </a:t>
            </a:r>
            <a:r>
              <a:rPr lang="uk-UA" altLang="uk-UA" sz="2600" dirty="0" smtClean="0">
                <a:latin typeface="Georgia" panose="02040502050405020303" pitchFamily="18" charset="0"/>
              </a:rPr>
              <a:t>усміхненим. Помічав </a:t>
            </a:r>
            <a:r>
              <a:rPr lang="uk-UA" altLang="uk-UA" sz="2600" dirty="0">
                <a:latin typeface="Georgia" panose="02040502050405020303" pitchFamily="18" charset="0"/>
              </a:rPr>
              <a:t>все, що відбувалося навколо, своїм </a:t>
            </a:r>
            <a:r>
              <a:rPr lang="uk-UA" altLang="uk-UA" sz="2600" b="1" dirty="0">
                <a:solidFill>
                  <a:srgbClr val="FFC000"/>
                </a:solidFill>
                <a:latin typeface="Georgia" panose="02040502050405020303" pitchFamily="18" charset="0"/>
              </a:rPr>
              <a:t>уважним поглядом</a:t>
            </a:r>
            <a:r>
              <a:rPr lang="uk-UA" altLang="uk-UA" sz="2600" dirty="0" smtClean="0">
                <a:latin typeface="Georgia" panose="02040502050405020303" pitchFamily="18" charset="0"/>
              </a:rPr>
              <a:t>. Такі виховні дії мали чималий успіх.</a:t>
            </a:r>
          </a:p>
          <a:p>
            <a:pPr algn="ctr">
              <a:spcBef>
                <a:spcPct val="0"/>
              </a:spcBef>
              <a:buNone/>
            </a:pPr>
            <a:r>
              <a:rPr lang="uk-UA" altLang="uk-UA" sz="2600" i="1" dirty="0" smtClean="0"/>
              <a:t>«Бог</a:t>
            </a:r>
            <a:r>
              <a:rPr lang="uk-UA" altLang="uk-UA" sz="2600" i="1" dirty="0"/>
              <a:t>, що створив нас без нашої допомоги, не може </a:t>
            </a:r>
            <a:r>
              <a:rPr lang="uk-UA" altLang="uk-UA" sz="2600" i="1" dirty="0" smtClean="0"/>
              <a:t>спасти нас </a:t>
            </a:r>
            <a:r>
              <a:rPr lang="uk-UA" altLang="uk-UA" sz="2600" i="1" dirty="0"/>
              <a:t>без нашої </a:t>
            </a:r>
            <a:r>
              <a:rPr lang="uk-UA" altLang="uk-UA" sz="2600" i="1" dirty="0" smtClean="0"/>
              <a:t>допомоги»</a:t>
            </a:r>
            <a:endParaRPr lang="uk-UA" altLang="uk-UA" sz="2600" i="1" dirty="0"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160316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9512" y="2636912"/>
            <a:ext cx="879900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6000" b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ДЯКУЮ ЗА УВАГУ </a:t>
            </a:r>
            <a:r>
              <a:rPr lang="uk-UA" sz="60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  <a:sym typeface="Wingdings" panose="05000000000000000000" pitchFamily="2" charset="2"/>
              </a:rPr>
              <a:t></a:t>
            </a:r>
            <a:endParaRPr lang="uk-UA" sz="6000" b="1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66881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extBox 27"/>
          <p:cNvSpPr txBox="1"/>
          <p:nvPr/>
        </p:nvSpPr>
        <p:spPr>
          <a:xfrm>
            <a:off x="395536" y="476672"/>
            <a:ext cx="8568952" cy="56630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3200" b="1" dirty="0" smtClean="0">
                <a:solidFill>
                  <a:schemeClr val="accent1"/>
                </a:solidFill>
                <a:latin typeface="Georgia" panose="02040502050405020303" pitchFamily="18" charset="0"/>
              </a:rPr>
              <a:t>Ким є людина?</a:t>
            </a:r>
          </a:p>
          <a:p>
            <a:pPr algn="ctr"/>
            <a:endParaRPr lang="uk-UA" sz="1000" b="1" dirty="0">
              <a:solidFill>
                <a:schemeClr val="accent1"/>
              </a:solidFill>
              <a:latin typeface="Georgia" panose="02040502050405020303" pitchFamily="18" charset="0"/>
            </a:endParaRPr>
          </a:p>
          <a:p>
            <a:r>
              <a:rPr lang="uk-UA" sz="3200" b="1" dirty="0">
                <a:solidFill>
                  <a:srgbClr val="FFC000"/>
                </a:solidFill>
                <a:latin typeface="Georgia" panose="02040502050405020303" pitchFamily="18" charset="0"/>
              </a:rPr>
              <a:t>Людина</a:t>
            </a:r>
            <a:r>
              <a:rPr lang="uk-UA" sz="3200" dirty="0">
                <a:latin typeface="Georgia" panose="02040502050405020303" pitchFamily="18" charset="0"/>
              </a:rPr>
              <a:t> – </a:t>
            </a:r>
            <a:r>
              <a:rPr lang="uk-UA" sz="3200" dirty="0" smtClean="0">
                <a:latin typeface="Georgia" panose="02040502050405020303" pitchFamily="18" charset="0"/>
              </a:rPr>
              <a:t>єдність духу, душі та тіла.</a:t>
            </a:r>
            <a:r>
              <a:rPr lang="pl-PL" sz="3200" dirty="0" smtClean="0">
                <a:latin typeface="Georgia" panose="02040502050405020303" pitchFamily="18" charset="0"/>
              </a:rPr>
              <a:t> </a:t>
            </a:r>
            <a:r>
              <a:rPr lang="uk-UA" sz="3200" dirty="0" smtClean="0">
                <a:latin typeface="Georgia" panose="02040502050405020303" pitchFamily="18" charset="0"/>
              </a:rPr>
              <a:t>До важливих ознак </a:t>
            </a:r>
            <a:r>
              <a:rPr lang="uk-UA" sz="3200" dirty="0">
                <a:latin typeface="Georgia" panose="02040502050405020303" pitchFamily="18" charset="0"/>
              </a:rPr>
              <a:t>людини можна </a:t>
            </a:r>
            <a:r>
              <a:rPr lang="uk-UA" sz="3200" dirty="0" smtClean="0">
                <a:latin typeface="Georgia" panose="02040502050405020303" pitchFamily="18" charset="0"/>
              </a:rPr>
              <a:t>віднести:</a:t>
            </a:r>
            <a:endParaRPr lang="pl-PL" sz="3200" dirty="0" smtClean="0">
              <a:latin typeface="Georgia" panose="02040502050405020303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uk-UA" sz="3200" dirty="0" smtClean="0">
                <a:latin typeface="Georgia" panose="02040502050405020303" pitchFamily="18" charset="0"/>
              </a:rPr>
              <a:t>особливий </a:t>
            </a:r>
            <a:r>
              <a:rPr lang="uk-UA" sz="3200" dirty="0">
                <a:latin typeface="Georgia" panose="02040502050405020303" pitchFamily="18" charset="0"/>
              </a:rPr>
              <a:t>тип тілесної організації</a:t>
            </a:r>
            <a:r>
              <a:rPr lang="uk-UA" sz="3200" dirty="0" smtClean="0">
                <a:latin typeface="Georgia" panose="02040502050405020303" pitchFamily="18" charset="0"/>
              </a:rPr>
              <a:t>;</a:t>
            </a:r>
            <a:endParaRPr lang="pl-PL" sz="3200" dirty="0" smtClean="0">
              <a:latin typeface="Georgia" panose="02040502050405020303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uk-UA" sz="3200" dirty="0" smtClean="0">
                <a:latin typeface="Georgia" panose="02040502050405020303" pitchFamily="18" charset="0"/>
              </a:rPr>
              <a:t>наявність духу і душі, </a:t>
            </a:r>
            <a:r>
              <a:rPr lang="uk-UA" sz="3200" dirty="0">
                <a:latin typeface="Georgia" panose="02040502050405020303" pitchFamily="18" charset="0"/>
              </a:rPr>
              <a:t>стремління до вищого ідеалу та </a:t>
            </a:r>
            <a:r>
              <a:rPr lang="uk-UA" sz="3200" b="1" dirty="0" smtClean="0">
                <a:solidFill>
                  <a:srgbClr val="FFC000"/>
                </a:solidFill>
                <a:latin typeface="Georgia" panose="02040502050405020303" pitchFamily="18" charset="0"/>
              </a:rPr>
              <a:t>цінностей</a:t>
            </a:r>
            <a:r>
              <a:rPr lang="uk-UA" sz="3200" dirty="0" smtClean="0">
                <a:latin typeface="Georgia" panose="02040502050405020303" pitchFamily="18" charset="0"/>
              </a:rPr>
              <a:t>;</a:t>
            </a:r>
            <a:endParaRPr lang="pl-PL" sz="3200" dirty="0" smtClean="0">
              <a:latin typeface="Georgia" panose="02040502050405020303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uk-UA" sz="3200" dirty="0" smtClean="0">
                <a:latin typeface="Georgia" panose="02040502050405020303" pitchFamily="18" charset="0"/>
              </a:rPr>
              <a:t>свідомість</a:t>
            </a:r>
            <a:r>
              <a:rPr lang="pl-PL" sz="3200" dirty="0" smtClean="0">
                <a:latin typeface="Georgia" panose="02040502050405020303" pitchFamily="18" charset="0"/>
              </a:rPr>
              <a:t> </a:t>
            </a:r>
            <a:r>
              <a:rPr lang="uk-UA" sz="3200" dirty="0" smtClean="0">
                <a:latin typeface="Georgia" panose="02040502050405020303" pitchFamily="18" charset="0"/>
              </a:rPr>
              <a:t>і соціальність;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uk-UA" sz="3200" dirty="0" smtClean="0">
                <a:latin typeface="Georgia" panose="02040502050405020303" pitchFamily="18" charset="0"/>
              </a:rPr>
              <a:t>розумова</a:t>
            </a:r>
            <a:r>
              <a:rPr lang="uk-UA" sz="3200" dirty="0">
                <a:latin typeface="Georgia" panose="02040502050405020303" pitchFamily="18" charset="0"/>
              </a:rPr>
              <a:t>, фізична, емоційна та вольова </a:t>
            </a:r>
            <a:r>
              <a:rPr lang="uk-UA" sz="3200" b="1" dirty="0" smtClean="0">
                <a:solidFill>
                  <a:srgbClr val="FFC000"/>
                </a:solidFill>
                <a:latin typeface="Georgia" panose="02040502050405020303" pitchFamily="18" charset="0"/>
              </a:rPr>
              <a:t>діяльність</a:t>
            </a:r>
            <a:r>
              <a:rPr lang="uk-UA" sz="3200" dirty="0" smtClean="0">
                <a:latin typeface="Georgia" panose="02040502050405020303" pitchFamily="18" charset="0"/>
              </a:rPr>
              <a:t>;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uk-UA" sz="3200" dirty="0" smtClean="0">
                <a:latin typeface="Georgia" panose="02040502050405020303" pitchFamily="18" charset="0"/>
              </a:rPr>
              <a:t>здатність </a:t>
            </a:r>
            <a:r>
              <a:rPr lang="uk-UA" sz="3200" b="1" dirty="0" smtClean="0">
                <a:solidFill>
                  <a:srgbClr val="FFC000"/>
                </a:solidFill>
                <a:latin typeface="Georgia" panose="02040502050405020303" pitchFamily="18" charset="0"/>
              </a:rPr>
              <a:t>спілкуватися</a:t>
            </a:r>
            <a:r>
              <a:rPr lang="uk-UA" sz="3200" dirty="0" smtClean="0">
                <a:latin typeface="Georgia" panose="02040502050405020303" pitchFamily="18" charset="0"/>
              </a:rPr>
              <a:t> </a:t>
            </a:r>
            <a:r>
              <a:rPr lang="uk-UA" sz="3200" dirty="0">
                <a:latin typeface="Georgia" panose="02040502050405020303" pitchFamily="18" charset="0"/>
              </a:rPr>
              <a:t>з </a:t>
            </a:r>
            <a:r>
              <a:rPr lang="uk-UA" sz="3200" dirty="0" smtClean="0">
                <a:latin typeface="Georgia" panose="02040502050405020303" pitchFamily="18" charset="0"/>
              </a:rPr>
              <a:t>іншими людьми, з навколишнім </a:t>
            </a:r>
            <a:r>
              <a:rPr lang="uk-UA" sz="3200" dirty="0">
                <a:latin typeface="Georgia" panose="02040502050405020303" pitchFamily="18" charset="0"/>
              </a:rPr>
              <a:t>світом, </a:t>
            </a:r>
            <a:r>
              <a:rPr lang="uk-UA" sz="3200" dirty="0" smtClean="0">
                <a:latin typeface="Georgia" panose="02040502050405020303" pitchFamily="18" charset="0"/>
              </a:rPr>
              <a:t>із </a:t>
            </a:r>
            <a:r>
              <a:rPr lang="uk-UA" sz="3200" dirty="0">
                <a:latin typeface="Georgia" panose="02040502050405020303" pitchFamily="18" charset="0"/>
              </a:rPr>
              <a:t>Богом. </a:t>
            </a:r>
          </a:p>
        </p:txBody>
      </p:sp>
    </p:spTree>
    <p:extLst>
      <p:ext uri="{BB962C8B-B14F-4D97-AF65-F5344CB8AC3E}">
        <p14:creationId xmlns:p14="http://schemas.microsoft.com/office/powerpoint/2010/main" val="13258011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95536" y="1556792"/>
            <a:ext cx="8748464" cy="4339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3200" b="1" i="0" u="none" strike="noStrike" kern="1200" cap="none" spc="0" normalizeH="0" baseline="0" noProof="0" dirty="0">
                <a:ln>
                  <a:noFill/>
                </a:ln>
                <a:solidFill>
                  <a:srgbClr val="0F6FC6"/>
                </a:solidFill>
                <a:effectLst/>
                <a:uLnTx/>
                <a:uFillTx/>
                <a:latin typeface="Georgia" panose="02040502050405020303" pitchFamily="18" charset="0"/>
              </a:rPr>
              <a:t>Дитина</a:t>
            </a:r>
            <a:r>
              <a:rPr kumimoji="0" lang="uk-UA" sz="3200" b="0" i="0" u="none" strike="noStrike" kern="1200" cap="none" spc="0" normalizeH="0" baseline="0" noProof="0" dirty="0">
                <a:ln>
                  <a:noFill/>
                </a:ln>
                <a:solidFill>
                  <a:srgbClr val="0F6FC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Georgia" panose="02040502050405020303" pitchFamily="18" charset="0"/>
              </a:rPr>
              <a:t> </a:t>
            </a:r>
            <a:r>
              <a:rPr kumimoji="0" lang="uk-UA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Georgia" panose="02040502050405020303" pitchFamily="18" charset="0"/>
              </a:rPr>
              <a:t>народжується як </a:t>
            </a:r>
            <a:r>
              <a:rPr kumimoji="0" lang="uk-UA" sz="3200" b="1" i="0" u="none" strike="noStrike" kern="1200" cap="none" spc="0" normalizeH="0" baseline="0" noProof="0" dirty="0">
                <a:ln>
                  <a:noFill/>
                </a:ln>
                <a:solidFill>
                  <a:srgbClr val="0F6FC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Georgia" panose="02040502050405020303" pitchFamily="18" charset="0"/>
              </a:rPr>
              <a:t>індивід</a:t>
            </a:r>
            <a:r>
              <a:rPr kumimoji="0" lang="uk-U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Georgia" panose="02040502050405020303" pitchFamily="18" charset="0"/>
              </a:rPr>
              <a:t>.</a:t>
            </a:r>
            <a:r>
              <a:rPr kumimoji="0" lang="uk-UA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Georgia" panose="02040502050405020303" pitchFamily="18" charset="0"/>
              </a:rPr>
              <a:t> </a:t>
            </a:r>
            <a:endParaRPr kumimoji="0" lang="uk-UA" sz="32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Georgia" panose="02040502050405020303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k-UA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Georgia" panose="02040502050405020303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Georgia" panose="02040502050405020303" pitchFamily="18" charset="0"/>
              </a:rPr>
              <a:t>Завдяки </a:t>
            </a:r>
            <a:r>
              <a:rPr kumimoji="0" lang="uk-UA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Georgia" panose="02040502050405020303" pitchFamily="18" charset="0"/>
              </a:rPr>
              <a:t>спілкуванню з дорослими вона поступово засвоює соціальний досвід людства і включається в систему суспільних </a:t>
            </a:r>
            <a:r>
              <a:rPr kumimoji="0" lang="uk-UA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Georgia" panose="02040502050405020303" pitchFamily="18" charset="0"/>
              </a:rPr>
              <a:t>відносин.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k-UA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Georgia" panose="02040502050405020303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Georgia" panose="02040502050405020303" pitchFamily="18" charset="0"/>
              </a:rPr>
              <a:t>Все це формує потреби</a:t>
            </a:r>
            <a:r>
              <a:rPr kumimoji="0" lang="uk-UA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Georgia" panose="02040502050405020303" pitchFamily="18" charset="0"/>
              </a:rPr>
              <a:t>, інтереси, </a:t>
            </a:r>
            <a:r>
              <a:rPr kumimoji="0" lang="uk-UA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Georgia" panose="02040502050405020303" pitchFamily="18" charset="0"/>
              </a:rPr>
              <a:t>світогляд і переконання дитини, розвиваючи її </a:t>
            </a:r>
            <a:r>
              <a:rPr kumimoji="0" lang="uk-UA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Georgia" panose="02040502050405020303" pitchFamily="18" charset="0"/>
              </a:rPr>
              <a:t>як </a:t>
            </a:r>
            <a:r>
              <a:rPr kumimoji="0" lang="uk-UA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Georgia" panose="02040502050405020303" pitchFamily="18" charset="0"/>
              </a:rPr>
              <a:t>цілісну особистість</a:t>
            </a:r>
            <a:r>
              <a:rPr kumimoji="0" lang="uk-UA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Georgia" panose="02040502050405020303" pitchFamily="18" charset="0"/>
              </a:rPr>
              <a:t>.</a:t>
            </a:r>
            <a:endParaRPr kumimoji="0" lang="uk-UA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459690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92803" y="980728"/>
            <a:ext cx="8424936" cy="49859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2800" b="1" i="0" u="none" strike="noStrike" kern="1200" cap="none" spc="0" normalizeH="0" baseline="0" noProof="0" dirty="0">
                <a:ln>
                  <a:noFill/>
                </a:ln>
                <a:solidFill>
                  <a:srgbClr val="0F6FC6"/>
                </a:solidFill>
                <a:effectLst/>
                <a:uLnTx/>
                <a:uFillTx/>
                <a:latin typeface="Georgia" panose="02040502050405020303" pitchFamily="18" charset="0"/>
              </a:rPr>
              <a:t>Виховувати</a:t>
            </a:r>
            <a:r>
              <a:rPr kumimoji="0" lang="uk-UA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 panose="02040502050405020303" pitchFamily="18" charset="0"/>
              </a:rPr>
              <a:t> </a:t>
            </a:r>
            <a:r>
              <a:rPr kumimoji="0" lang="uk-UA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 panose="02040502050405020303" pitchFamily="18" charset="0"/>
              </a:rPr>
              <a:t>– це передавати цінності.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 panose="02040502050405020303" pitchFamily="18" charset="0"/>
              </a:rPr>
              <a:t> </a:t>
            </a:r>
            <a:r>
              <a:rPr kumimoji="0" lang="uk-UA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 panose="02040502050405020303" pitchFamily="18" charset="0"/>
              </a:rPr>
              <a:t>Не вчити </a:t>
            </a:r>
            <a:r>
              <a:rPr kumimoji="0" lang="uk-UA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 panose="02040502050405020303" pitchFamily="18" charset="0"/>
              </a:rPr>
              <a:t>робити певні речі, а </a:t>
            </a:r>
            <a:r>
              <a:rPr kumimoji="0" lang="uk-UA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 panose="02040502050405020303" pitchFamily="18" charset="0"/>
              </a:rPr>
              <a:t>допомагати </a:t>
            </a:r>
            <a:r>
              <a:rPr kumimoji="0" lang="uk-UA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 panose="02040502050405020303" pitchFamily="18" charset="0"/>
              </a:rPr>
              <a:t>їх любити. </a:t>
            </a:r>
          </a:p>
          <a:p>
            <a:pPr marL="457200" marR="0" lvl="0" indent="-4572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uk-UA" sz="28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Georgia" panose="02040502050405020303" pitchFamily="18" charset="0"/>
              </a:rPr>
              <a:t>Добро</a:t>
            </a:r>
            <a:r>
              <a:rPr kumimoji="0" lang="uk-UA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 panose="02040502050405020303" pitchFamily="18" charset="0"/>
              </a:rPr>
              <a:t> не є справжнім, якщо не є любленим, бажаним, усвідомленим і прийнятим. </a:t>
            </a:r>
          </a:p>
          <a:p>
            <a:pPr marL="457200" marR="0" lvl="0" indent="-4572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uk-UA" sz="28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Georgia" panose="02040502050405020303" pitchFamily="18" charset="0"/>
              </a:rPr>
              <a:t>Чесноти</a:t>
            </a:r>
            <a:r>
              <a:rPr kumimoji="0" lang="uk-UA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 panose="02040502050405020303" pitchFamily="18" charset="0"/>
              </a:rPr>
              <a:t> не є механічними </a:t>
            </a:r>
            <a:r>
              <a:rPr kumimoji="0" lang="uk-UA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 panose="02040502050405020303" pitchFamily="18" charset="0"/>
              </a:rPr>
              <a:t>здібностями. Робити добро </a:t>
            </a:r>
            <a:r>
              <a:rPr kumimoji="0" lang="uk-UA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 panose="02040502050405020303" pitchFamily="18" charset="0"/>
              </a:rPr>
              <a:t>– це вибір</a:t>
            </a:r>
            <a:r>
              <a:rPr kumimoji="0" lang="uk-UA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 panose="02040502050405020303" pitchFamily="18" charset="0"/>
              </a:rPr>
              <a:t>.</a:t>
            </a:r>
          </a:p>
          <a:p>
            <a:pPr marL="457200" marR="0" lvl="0" indent="-4572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uk-UA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 panose="02040502050405020303" pitchFamily="18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Georgia" panose="02040502050405020303" pitchFamily="18" charset="0"/>
              </a:rPr>
              <a:t>Педагог-лідер</a:t>
            </a:r>
            <a:r>
              <a:rPr kumimoji="0" lang="uk-UA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 panose="02040502050405020303" pitchFamily="18" charset="0"/>
              </a:rPr>
              <a:t> не </a:t>
            </a:r>
            <a:r>
              <a:rPr kumimoji="0" lang="uk-UA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 panose="02040502050405020303" pitchFamily="18" charset="0"/>
              </a:rPr>
              <a:t>нав’язує власну думку чи </a:t>
            </a:r>
            <a:r>
              <a:rPr kumimoji="0" lang="uk-UA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 panose="02040502050405020303" pitchFamily="18" charset="0"/>
              </a:rPr>
              <a:t>спосіб </a:t>
            </a:r>
            <a:r>
              <a:rPr kumimoji="0" lang="uk-UA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 panose="02040502050405020303" pitchFamily="18" charset="0"/>
              </a:rPr>
              <a:t>дії, але допомагає вибрати </a:t>
            </a:r>
            <a:r>
              <a:rPr kumimoji="0" lang="uk-UA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 panose="02040502050405020303" pitchFamily="18" charset="0"/>
              </a:rPr>
              <a:t>добро.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Georgia" panose="02040502050405020303" pitchFamily="18" charset="0"/>
              </a:rPr>
              <a:t>Ціннісне виховання</a:t>
            </a:r>
            <a:r>
              <a:rPr kumimoji="0" lang="uk-UA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 panose="02040502050405020303" pitchFamily="18" charset="0"/>
              </a:rPr>
              <a:t> – це співпраця </a:t>
            </a:r>
            <a:r>
              <a:rPr kumimoji="0" lang="uk-UA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 panose="02040502050405020303" pitchFamily="18" charset="0"/>
              </a:rPr>
              <a:t>з любов’ю та терпеливістю, </a:t>
            </a:r>
            <a:r>
              <a:rPr kumimoji="0" lang="uk-UA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 panose="02040502050405020303" pitchFamily="18" charset="0"/>
              </a:rPr>
              <a:t>щоби </a:t>
            </a:r>
            <a:r>
              <a:rPr kumimoji="0" lang="uk-UA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 panose="02040502050405020303" pitchFamily="18" charset="0"/>
              </a:rPr>
              <a:t>дитина могла </a:t>
            </a:r>
            <a:r>
              <a:rPr kumimoji="0" lang="uk-UA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 panose="02040502050405020303" pitchFamily="18" charset="0"/>
              </a:rPr>
              <a:t>вільно дозрівати у </a:t>
            </a:r>
            <a:r>
              <a:rPr kumimoji="0" lang="uk-UA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 panose="02040502050405020303" pitchFamily="18" charset="0"/>
              </a:rPr>
              <a:t>своєму особистому покликанні</a:t>
            </a:r>
            <a:r>
              <a:rPr kumimoji="0" lang="uk-UA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 panose="02040502050405020303" pitchFamily="18" charset="0"/>
              </a:rPr>
              <a:t>.</a:t>
            </a:r>
            <a:endParaRPr kumimoji="0" lang="uk-UA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632255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9552" y="1412776"/>
            <a:ext cx="7992888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uk-UA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Коли добре проживається будь-який </a:t>
            </a:r>
            <a:r>
              <a:rPr lang="uk-UA" sz="32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момент життя</a:t>
            </a:r>
            <a:r>
              <a:rPr lang="uk-UA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, це допомагає розвивати і взаємно підсилювати всі здібності людини. </a:t>
            </a:r>
            <a:endParaRPr lang="uk-UA" sz="3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anose="02040502050405020303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uk-UA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У </a:t>
            </a:r>
            <a:r>
              <a:rPr lang="uk-UA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цьому зростанні людина може брати максимум від свого життя і має змогу </a:t>
            </a:r>
            <a:r>
              <a:rPr lang="uk-UA" sz="32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формуватися в найкращий спосіб</a:t>
            </a:r>
            <a:r>
              <a:rPr lang="uk-UA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, ставлячи високі цілі для досягнення</a:t>
            </a:r>
            <a:r>
              <a:rPr lang="uk-UA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.</a:t>
            </a:r>
            <a:endParaRPr lang="uk-UA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034148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PRESENTER" val="5aebb726562c8ca1163faa8bc2aa3fe3983324"/>
</p:tagLst>
</file>

<file path=ppt/theme/theme1.xml><?xml version="1.0" encoding="utf-8"?>
<a:theme xmlns:a="http://schemas.openxmlformats.org/drawingml/2006/main" name="Тема Office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іс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1149</TotalTime>
  <Words>4263</Words>
  <Application>Microsoft Office PowerPoint</Application>
  <PresentationFormat>Екран (4:3)</PresentationFormat>
  <Paragraphs>206</Paragraphs>
  <Slides>58</Slides>
  <Notes>1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58</vt:i4>
      </vt:variant>
    </vt:vector>
  </HeadingPairs>
  <TitlesOfParts>
    <vt:vector size="64" baseType="lpstr">
      <vt:lpstr>Arial</vt:lpstr>
      <vt:lpstr>Calibri</vt:lpstr>
      <vt:lpstr>Georgia</vt:lpstr>
      <vt:lpstr>Times New Roman</vt:lpstr>
      <vt:lpstr>Wingdings</vt:lpstr>
      <vt:lpstr>Тема Office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</vt:vector>
  </TitlesOfParts>
  <Company>http://presentation-creation.ru/powerpoint-templates.html</Company>
  <LinksUpToDate>false</LinksUpToDate>
  <SharedDoc>false</SharedDoc>
  <HyperlinkBase>http://presentation-creation.ru/powerpoint-templates.html</HyperlinkBase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Желто-синие завихрения</dc:title>
  <dc:creator>obstinate</dc:creator>
  <dc:description>Шаблон презентации с сайта http://presentation-creation.ru/</dc:description>
  <cp:lastModifiedBy>Petro</cp:lastModifiedBy>
  <cp:revision>110</cp:revision>
  <dcterms:created xsi:type="dcterms:W3CDTF">2017-10-03T08:49:35Z</dcterms:created>
  <dcterms:modified xsi:type="dcterms:W3CDTF">2019-08-28T19:05:47Z</dcterms:modified>
</cp:coreProperties>
</file>