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60" r:id="rId4"/>
    <p:sldId id="274" r:id="rId5"/>
    <p:sldId id="275" r:id="rId6"/>
    <p:sldId id="276" r:id="rId7"/>
    <p:sldId id="277" r:id="rId8"/>
    <p:sldId id="269" r:id="rId9"/>
    <p:sldId id="278" r:id="rId10"/>
    <p:sldId id="279" r:id="rId11"/>
    <p:sldId id="280" r:id="rId12"/>
    <p:sldId id="281" r:id="rId13"/>
    <p:sldId id="282" r:id="rId14"/>
    <p:sldId id="273" r:id="rId15"/>
  </p:sldIdLst>
  <p:sldSz cx="18288000" cy="10287000"/>
  <p:notesSz cx="6858000" cy="9144000"/>
  <p:embeddedFontLst>
    <p:embeddedFont>
      <p:font typeface="Montserrat" charset="-52"/>
      <p:regular r:id="rId17"/>
    </p:embeddedFont>
    <p:embeddedFont>
      <p:font typeface="Montserrat Bold" charset="-52"/>
      <p:regular r:id="rId18"/>
    </p:embeddedFont>
    <p:embeddedFont>
      <p:font typeface="Calibri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064A97-7479-4071-926C-91AFFD0B6A0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C1E71F-F0CA-49CD-B0C2-8FDB2B8EA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1E71F-F0CA-49CD-B0C2-8FDB2B8EA03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12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svg"/><Relationship Id="rId11" Type="http://schemas.openxmlformats.org/officeDocument/2006/relationships/image" Target="../media/image33.png"/><Relationship Id="rId5" Type="http://schemas.openxmlformats.org/officeDocument/2006/relationships/image" Target="../media/image31.png"/><Relationship Id="rId10" Type="http://schemas.openxmlformats.org/officeDocument/2006/relationships/image" Target="../media/image9.svg"/><Relationship Id="rId4" Type="http://schemas.openxmlformats.org/officeDocument/2006/relationships/image" Target="../media/image44.sv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214" y="7072326"/>
            <a:ext cx="4367929" cy="2124181"/>
          </a:xfrm>
          <a:custGeom>
            <a:avLst/>
            <a:gdLst/>
            <a:ahLst/>
            <a:cxnLst/>
            <a:rect l="l" t="t" r="r" b="b"/>
            <a:pathLst>
              <a:path w="4367929" h="2092882">
                <a:moveTo>
                  <a:pt x="0" y="0"/>
                </a:moveTo>
                <a:lnTo>
                  <a:pt x="4367929" y="0"/>
                </a:lnTo>
                <a:lnTo>
                  <a:pt x="4367929" y="2092882"/>
                </a:lnTo>
                <a:lnTo>
                  <a:pt x="0" y="20928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349818" y="5143500"/>
            <a:ext cx="10333358" cy="10521824"/>
          </a:xfrm>
          <a:custGeom>
            <a:avLst/>
            <a:gdLst/>
            <a:ahLst/>
            <a:cxnLst/>
            <a:rect l="l" t="t" r="r" b="b"/>
            <a:pathLst>
              <a:path w="10333358" h="10521824">
                <a:moveTo>
                  <a:pt x="0" y="0"/>
                </a:moveTo>
                <a:lnTo>
                  <a:pt x="10333357" y="0"/>
                </a:lnTo>
                <a:lnTo>
                  <a:pt x="10333357" y="10521824"/>
                </a:lnTo>
                <a:lnTo>
                  <a:pt x="0" y="105218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165" r="-6165" b="-12140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995931" y="7270752"/>
            <a:ext cx="2209043" cy="1925755"/>
          </a:xfrm>
          <a:custGeom>
            <a:avLst/>
            <a:gdLst/>
            <a:ahLst/>
            <a:cxnLst/>
            <a:rect l="l" t="t" r="r" b="b"/>
            <a:pathLst>
              <a:path w="2209043" h="1925755">
                <a:moveTo>
                  <a:pt x="0" y="0"/>
                </a:moveTo>
                <a:lnTo>
                  <a:pt x="2209043" y="0"/>
                </a:lnTo>
                <a:lnTo>
                  <a:pt x="2209043" y="1925755"/>
                </a:lnTo>
                <a:lnTo>
                  <a:pt x="0" y="19257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341079" y="5317866"/>
            <a:ext cx="10306236" cy="4971100"/>
          </a:xfrm>
          <a:custGeom>
            <a:avLst/>
            <a:gdLst/>
            <a:ahLst/>
            <a:cxnLst/>
            <a:rect l="l" t="t" r="r" b="b"/>
            <a:pathLst>
              <a:path w="10306236" h="4971100">
                <a:moveTo>
                  <a:pt x="0" y="0"/>
                </a:moveTo>
                <a:lnTo>
                  <a:pt x="10306237" y="0"/>
                </a:lnTo>
                <a:lnTo>
                  <a:pt x="10306237" y="4971100"/>
                </a:lnTo>
                <a:lnTo>
                  <a:pt x="0" y="49711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7283" b="-20877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514600" y="1866900"/>
            <a:ext cx="13669187" cy="649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uk-UA" sz="7200" b="1" dirty="0" smtClean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Заклади освіти РКЦ та УГКЦ</a:t>
            </a:r>
            <a:endParaRPr lang="en-US" sz="7200" b="1" dirty="0"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4000492"/>
            <a:ext cx="7972424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b="1" dirty="0">
                <a:solidFill>
                  <a:srgbClr val="241A1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о. </a:t>
            </a:r>
            <a:r>
              <a:rPr lang="en-US" sz="2600" b="1" dirty="0" err="1">
                <a:solidFill>
                  <a:srgbClr val="241A1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Петро</a:t>
            </a:r>
            <a:r>
              <a:rPr lang="en-US" sz="2600" b="1" dirty="0">
                <a:solidFill>
                  <a:srgbClr val="241A1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600" b="1" dirty="0" err="1">
                <a:solidFill>
                  <a:srgbClr val="241A1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Майба</a:t>
            </a:r>
            <a:r>
              <a:rPr lang="en-US" sz="2600" b="1" dirty="0">
                <a:solidFill>
                  <a:srgbClr val="241A1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 СДБ </a:t>
            </a:r>
            <a:r>
              <a:rPr lang="uk-UA" sz="2600" b="1" dirty="0" smtClean="0">
                <a:solidFill>
                  <a:srgbClr val="241A1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о. Михайло </a:t>
            </a:r>
            <a:r>
              <a:rPr lang="uk-UA" sz="2600" b="1" dirty="0" err="1" smtClean="0">
                <a:solidFill>
                  <a:srgbClr val="241A1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Воцял</a:t>
            </a:r>
            <a:r>
              <a:rPr lang="en-US" sz="2600" b="1" dirty="0" smtClean="0">
                <a:solidFill>
                  <a:srgbClr val="241A1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SDB</a:t>
            </a:r>
            <a:r>
              <a:rPr lang="uk-UA" sz="2600" b="1" dirty="0" smtClean="0">
                <a:solidFill>
                  <a:srgbClr val="241A1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 </a:t>
            </a:r>
            <a:r>
              <a:rPr lang="uk-UA" sz="2600" b="1" dirty="0">
                <a:solidFill>
                  <a:srgbClr val="241A1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</a:t>
            </a:r>
            <a:r>
              <a:rPr lang="uk-UA" sz="2600" b="1" dirty="0" smtClean="0">
                <a:solidFill>
                  <a:srgbClr val="241A1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 Ірина Назаренко</a:t>
            </a:r>
          </a:p>
          <a:p>
            <a:pPr algn="l">
              <a:lnSpc>
                <a:spcPts val="3640"/>
              </a:lnSpc>
            </a:pPr>
            <a:endParaRPr lang="uk-UA" sz="2600" b="1" dirty="0" smtClean="0">
              <a:solidFill>
                <a:srgbClr val="241A11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l">
              <a:lnSpc>
                <a:spcPts val="3640"/>
              </a:lnSpc>
            </a:pPr>
            <a:r>
              <a:rPr lang="uk-UA" sz="2400" dirty="0" smtClean="0">
                <a:solidFill>
                  <a:schemeClr val="tx2">
                    <a:lumMod val="75000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       </a:t>
            </a:r>
          </a:p>
          <a:p>
            <a:pPr algn="l">
              <a:lnSpc>
                <a:spcPts val="3640"/>
              </a:lnSpc>
            </a:pPr>
            <a:r>
              <a:rPr lang="uk-UA" sz="2400" dirty="0" smtClean="0">
                <a:solidFill>
                  <a:schemeClr val="tx2">
                    <a:lumMod val="75000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        Комісія у справах</a:t>
            </a:r>
          </a:p>
          <a:p>
            <a:pPr algn="l">
              <a:lnSpc>
                <a:spcPts val="3640"/>
              </a:lnSpc>
            </a:pPr>
            <a:r>
              <a:rPr lang="uk-UA" sz="2400" dirty="0" smtClean="0">
                <a:solidFill>
                  <a:schemeClr val="tx2">
                    <a:lumMod val="75000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       </a:t>
            </a:r>
            <a:r>
              <a:rPr lang="uk-UA" sz="2400" dirty="0" err="1" smtClean="0">
                <a:solidFill>
                  <a:schemeClr val="tx2">
                    <a:lumMod val="75000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душпастирства</a:t>
            </a:r>
            <a:r>
              <a:rPr lang="uk-UA" sz="2400" dirty="0" smtClean="0">
                <a:solidFill>
                  <a:schemeClr val="tx2">
                    <a:lumMod val="75000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молоді РКЦ в Україні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l">
              <a:lnSpc>
                <a:spcPts val="3640"/>
              </a:lnSpc>
            </a:pPr>
            <a:r>
              <a:rPr lang="en-US" sz="2600" b="1" dirty="0" smtClean="0">
                <a:solidFill>
                  <a:srgbClr val="241A1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       </a:t>
            </a:r>
            <a:endParaRPr lang="en-US" sz="2600" b="1" dirty="0">
              <a:solidFill>
                <a:srgbClr val="241A11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pic>
        <p:nvPicPr>
          <p:cNvPr id="1026" name="Picture 2" descr="C:\Users\hp\Desktop\лого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40" y="5786442"/>
            <a:ext cx="1063625" cy="10604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4514" y="1071534"/>
            <a:ext cx="13639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 католицьких закладів освіти </a:t>
            </a:r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hp\Desktop\Європейський_сімейний_центр_Традиція_м_Рівне_20250128_215526_00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02" y="2714608"/>
            <a:ext cx="5000660" cy="3643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4" descr="C:\Users\hp\Desktop\Хмельницька_Католицька_Школа_ім_блаженної_Марцеліни_Даровської_2025012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794" y="7358078"/>
            <a:ext cx="5786478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3" descr="C:\Users\hp\Desktop\Світлиця_ім_блаженної_с_Марти_Вєцкої_для_дітей_дошкільного_віку (4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776" y="2857484"/>
            <a:ext cx="5000660" cy="3665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C:\Users\hp\Desktop\photo_2025-02-04_12-49-3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52" y="2285980"/>
            <a:ext cx="6715172" cy="4643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hp\Desktop\photo_2025-09-23_22-22-4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8630" y="6643694"/>
            <a:ext cx="5357850" cy="3143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3" descr="C:\Users\hp\Desktop\фото школи\photo_2025-02-04_16-39-4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001652" y="6786574"/>
            <a:ext cx="4500594" cy="3165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1043557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15372" y="428592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indent="0">
              <a:buNone/>
            </a:pPr>
            <a:r>
              <a:rPr lang="ru-RU" sz="2800" b="1" dirty="0" err="1" smtClean="0">
                <a:solidFill>
                  <a:srgbClr val="FF0000"/>
                </a:solidFill>
                <a:latin typeface="Montserrat" charset="-52"/>
              </a:rPr>
              <a:t>Всеукраїнське</a:t>
            </a:r>
            <a:r>
              <a:rPr lang="ru-RU" sz="2800" b="1" dirty="0" smtClean="0">
                <a:solidFill>
                  <a:srgbClr val="FF0000"/>
                </a:solidFill>
                <a:latin typeface="Montserrat" charset="-52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tserrat" charset="-52"/>
              </a:rPr>
              <a:t>паломництво</a:t>
            </a:r>
            <a:r>
              <a:rPr lang="ru-RU" sz="2800" b="1" dirty="0" smtClean="0">
                <a:solidFill>
                  <a:srgbClr val="FF0000"/>
                </a:solidFill>
                <a:latin typeface="Montserrat" charset="-52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tserrat" charset="-52"/>
              </a:rPr>
              <a:t>педагогів</a:t>
            </a:r>
            <a:endParaRPr lang="ru-RU" sz="2800" b="1" dirty="0" smtClean="0">
              <a:solidFill>
                <a:srgbClr val="FF0000"/>
              </a:solidFill>
              <a:latin typeface="Montserrat" charset="-52"/>
            </a:endParaRPr>
          </a:p>
          <a:p>
            <a:pPr marL="137160" indent="0">
              <a:buNone/>
            </a:pPr>
            <a:endParaRPr lang="ru-RU" sz="2800" dirty="0" smtClean="0">
              <a:solidFill>
                <a:srgbClr val="FF0000"/>
              </a:solidFill>
              <a:latin typeface="Montserrat" charset="-52"/>
            </a:endParaRPr>
          </a:p>
          <a:p>
            <a:pPr marL="137160" indent="0">
              <a:buNone/>
            </a:pPr>
            <a:r>
              <a:rPr lang="ru-RU" sz="2800" dirty="0" err="1" smtClean="0">
                <a:solidFill>
                  <a:srgbClr val="C00000"/>
                </a:solidFill>
                <a:latin typeface="Montserrat" charset="-52"/>
              </a:rPr>
              <a:t>Відповідальний</a:t>
            </a:r>
            <a:r>
              <a:rPr lang="ru-RU" sz="2800" dirty="0" smtClean="0">
                <a:latin typeface="Montserrat" charset="-52"/>
              </a:rPr>
              <a:t>: </a:t>
            </a:r>
            <a:r>
              <a:rPr lang="ru-RU" sz="2800" dirty="0" err="1" smtClean="0">
                <a:latin typeface="Montserrat" charset="-52"/>
              </a:rPr>
              <a:t>Ірина</a:t>
            </a:r>
            <a:r>
              <a:rPr lang="ru-RU" sz="2800" dirty="0" smtClean="0">
                <a:latin typeface="Montserrat" charset="-52"/>
              </a:rPr>
              <a:t> </a:t>
            </a:r>
            <a:r>
              <a:rPr lang="ru-RU" sz="2800" dirty="0" err="1" smtClean="0">
                <a:latin typeface="Montserrat" charset="-52"/>
              </a:rPr>
              <a:t>Назаренко</a:t>
            </a:r>
            <a:endParaRPr lang="ru-RU" sz="2800" dirty="0" smtClean="0">
              <a:latin typeface="Montserrat" charset="-52"/>
            </a:endParaRPr>
          </a:p>
          <a:p>
            <a:pPr marL="137160" indent="0">
              <a:buNone/>
            </a:pPr>
            <a:r>
              <a:rPr lang="ru-RU" sz="2800" dirty="0" smtClean="0">
                <a:solidFill>
                  <a:srgbClr val="C00000"/>
                </a:solidFill>
                <a:latin typeface="Montserrat" charset="-52"/>
              </a:rPr>
              <a:t>Дата:</a:t>
            </a:r>
            <a:r>
              <a:rPr lang="ru-RU" sz="2800" dirty="0" smtClean="0">
                <a:latin typeface="Montserrat" charset="-52"/>
              </a:rPr>
              <a:t> 12 </a:t>
            </a:r>
            <a:r>
              <a:rPr lang="ru-RU" sz="2800" dirty="0" err="1" smtClean="0">
                <a:latin typeface="Montserrat" charset="-52"/>
              </a:rPr>
              <a:t>жовтня</a:t>
            </a:r>
            <a:r>
              <a:rPr lang="ru-RU" sz="2800" dirty="0" smtClean="0">
                <a:latin typeface="Montserrat" charset="-52"/>
              </a:rPr>
              <a:t> 2024</a:t>
            </a:r>
          </a:p>
          <a:p>
            <a:pPr marL="137160" indent="0">
              <a:buNone/>
            </a:pPr>
            <a:r>
              <a:rPr lang="ru-RU" sz="2800" dirty="0" err="1" smtClean="0">
                <a:solidFill>
                  <a:srgbClr val="C00000"/>
                </a:solidFill>
                <a:latin typeface="Montserrat" charset="-52"/>
              </a:rPr>
              <a:t>Місце</a:t>
            </a:r>
            <a:r>
              <a:rPr lang="ru-RU" sz="2800" dirty="0" smtClean="0">
                <a:solidFill>
                  <a:srgbClr val="C00000"/>
                </a:solidFill>
                <a:latin typeface="Montserrat" charset="-52"/>
              </a:rPr>
              <a:t>:</a:t>
            </a:r>
            <a:r>
              <a:rPr lang="ru-RU" sz="2800" dirty="0" smtClean="0">
                <a:latin typeface="Montserrat" charset="-52"/>
              </a:rPr>
              <a:t> </a:t>
            </a:r>
            <a:r>
              <a:rPr lang="ru-RU" sz="2800" dirty="0" err="1" smtClean="0">
                <a:latin typeface="Montserrat" charset="-52"/>
              </a:rPr>
              <a:t>Санктуарій</a:t>
            </a:r>
            <a:r>
              <a:rPr lang="ru-RU" sz="2800" dirty="0" smtClean="0">
                <a:latin typeface="Montserrat" charset="-52"/>
              </a:rPr>
              <a:t> </a:t>
            </a:r>
            <a:r>
              <a:rPr lang="ru-RU" sz="2800" dirty="0" err="1" smtClean="0">
                <a:latin typeface="Montserrat" charset="-52"/>
              </a:rPr>
              <a:t>Матері</a:t>
            </a:r>
            <a:r>
              <a:rPr lang="ru-RU" sz="2800" dirty="0" smtClean="0">
                <a:latin typeface="Montserrat" charset="-52"/>
              </a:rPr>
              <a:t> </a:t>
            </a:r>
            <a:r>
              <a:rPr lang="ru-RU" sz="2800" dirty="0" err="1" smtClean="0">
                <a:latin typeface="Montserrat" charset="-52"/>
              </a:rPr>
              <a:t>Божої</a:t>
            </a:r>
            <a:r>
              <a:rPr lang="ru-RU" sz="2800" dirty="0" smtClean="0">
                <a:latin typeface="Montserrat" charset="-52"/>
              </a:rPr>
              <a:t> Святого </a:t>
            </a:r>
            <a:r>
              <a:rPr lang="ru-RU" sz="2800" dirty="0" err="1" smtClean="0">
                <a:latin typeface="Montserrat" charset="-52"/>
              </a:rPr>
              <a:t>Скапулярію</a:t>
            </a:r>
            <a:r>
              <a:rPr lang="ru-RU" sz="2800" dirty="0" smtClean="0">
                <a:latin typeface="Montserrat" charset="-52"/>
              </a:rPr>
              <a:t> м. </a:t>
            </a:r>
            <a:r>
              <a:rPr lang="ru-RU" sz="2800" dirty="0" err="1" smtClean="0">
                <a:latin typeface="Montserrat" charset="-52"/>
              </a:rPr>
              <a:t>Бердичів</a:t>
            </a:r>
            <a:endParaRPr lang="ru-RU" sz="2800" dirty="0" smtClean="0">
              <a:latin typeface="Montserrat" charset="-52"/>
            </a:endParaRPr>
          </a:p>
          <a:p>
            <a:pPr marL="137160" indent="0">
              <a:buNone/>
            </a:pPr>
            <a:r>
              <a:rPr lang="ru-RU" sz="2800" dirty="0" smtClean="0">
                <a:solidFill>
                  <a:srgbClr val="C00000"/>
                </a:solidFill>
                <a:latin typeface="Montserrat" charset="-52"/>
              </a:rPr>
              <a:t>Тема: </a:t>
            </a:r>
            <a:r>
              <a:rPr lang="ru-RU" sz="2800" dirty="0" smtClean="0">
                <a:latin typeface="Montserrat" charset="-52"/>
              </a:rPr>
              <a:t>Бог смартфону</a:t>
            </a:r>
          </a:p>
          <a:p>
            <a:pPr marL="137160" indent="0">
              <a:buNone/>
            </a:pPr>
            <a:r>
              <a:rPr lang="ru-RU" sz="2800" dirty="0" err="1" smtClean="0">
                <a:solidFill>
                  <a:srgbClr val="C00000"/>
                </a:solidFill>
                <a:latin typeface="Montserrat" charset="-52"/>
              </a:rPr>
              <a:t>Кількість</a:t>
            </a:r>
            <a:r>
              <a:rPr lang="ru-RU" sz="2800" dirty="0" smtClean="0">
                <a:solidFill>
                  <a:srgbClr val="C00000"/>
                </a:solidFill>
                <a:latin typeface="Montserrat" charset="-52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Montserrat" charset="-52"/>
              </a:rPr>
              <a:t>учасників</a:t>
            </a:r>
            <a:r>
              <a:rPr lang="ru-RU" sz="2800" dirty="0" smtClean="0">
                <a:latin typeface="Montserrat" charset="-52"/>
              </a:rPr>
              <a:t>: 95 </a:t>
            </a:r>
            <a:r>
              <a:rPr lang="ru-RU" sz="2800" dirty="0" err="1" smtClean="0">
                <a:latin typeface="Montserrat" charset="-52"/>
              </a:rPr>
              <a:t>осіб</a:t>
            </a:r>
            <a:endParaRPr lang="ru-RU" sz="2800" dirty="0" smtClean="0">
              <a:latin typeface="Montserrat" charset="-52"/>
            </a:endParaRPr>
          </a:p>
          <a:p>
            <a:pPr marL="137160" indent="0">
              <a:buNone/>
            </a:pPr>
            <a:r>
              <a:rPr lang="ru-RU" sz="2800" dirty="0" err="1" smtClean="0">
                <a:solidFill>
                  <a:srgbClr val="C00000"/>
                </a:solidFill>
                <a:latin typeface="Montserrat" charset="-52"/>
              </a:rPr>
              <a:t>Цілі</a:t>
            </a:r>
            <a:r>
              <a:rPr lang="ru-RU" sz="2800" dirty="0" smtClean="0">
                <a:solidFill>
                  <a:srgbClr val="C00000"/>
                </a:solidFill>
                <a:latin typeface="Montserrat" charset="-52"/>
              </a:rPr>
              <a:t> заходу</a:t>
            </a:r>
            <a:r>
              <a:rPr lang="ru-RU" sz="2800" dirty="0" smtClean="0">
                <a:latin typeface="Montserrat" charset="-52"/>
              </a:rPr>
              <a:t>: </a:t>
            </a:r>
            <a:r>
              <a:rPr lang="ru-RU" sz="2800" dirty="0" err="1" smtClean="0">
                <a:latin typeface="Montserrat" charset="-52"/>
              </a:rPr>
              <a:t>формування</a:t>
            </a:r>
            <a:r>
              <a:rPr lang="ru-RU" sz="2800" dirty="0" smtClean="0">
                <a:latin typeface="Montserrat" charset="-52"/>
              </a:rPr>
              <a:t> </a:t>
            </a:r>
            <a:r>
              <a:rPr lang="ru-RU" sz="2800" dirty="0" err="1" smtClean="0">
                <a:latin typeface="Montserrat" charset="-52"/>
              </a:rPr>
              <a:t>педагогічної</a:t>
            </a:r>
            <a:r>
              <a:rPr lang="ru-RU" sz="2800" dirty="0" smtClean="0">
                <a:latin typeface="Montserrat" charset="-52"/>
              </a:rPr>
              <a:t> </a:t>
            </a:r>
            <a:r>
              <a:rPr lang="ru-RU" sz="2800" dirty="0" err="1" smtClean="0">
                <a:latin typeface="Montserrat" charset="-52"/>
              </a:rPr>
              <a:t>спільноти</a:t>
            </a:r>
            <a:r>
              <a:rPr lang="ru-RU" sz="2800" dirty="0" smtClean="0">
                <a:latin typeface="Montserrat" charset="-52"/>
              </a:rPr>
              <a:t>, духовна </a:t>
            </a:r>
            <a:r>
              <a:rPr lang="ru-RU" sz="2800" dirty="0" err="1" smtClean="0">
                <a:latin typeface="Montserrat" charset="-52"/>
              </a:rPr>
              <a:t>віднова</a:t>
            </a:r>
            <a:r>
              <a:rPr lang="ru-RU" sz="2800" dirty="0" smtClean="0">
                <a:latin typeface="Montserrat" charset="-52"/>
              </a:rPr>
              <a:t>, </a:t>
            </a:r>
            <a:r>
              <a:rPr lang="ru-RU" sz="2800" dirty="0" err="1" smtClean="0">
                <a:latin typeface="Montserrat" charset="-52"/>
              </a:rPr>
              <a:t>професійний</a:t>
            </a:r>
            <a:r>
              <a:rPr lang="ru-RU" sz="2800" dirty="0" smtClean="0">
                <a:latin typeface="Montserrat" charset="-52"/>
              </a:rPr>
              <a:t> </a:t>
            </a:r>
            <a:r>
              <a:rPr lang="ru-RU" sz="2800" dirty="0" err="1" smtClean="0">
                <a:latin typeface="Montserrat" charset="-52"/>
              </a:rPr>
              <a:t>розвиток</a:t>
            </a:r>
            <a:r>
              <a:rPr lang="ru-RU" sz="2800" dirty="0" smtClean="0">
                <a:latin typeface="Montserrat" charset="-52"/>
              </a:rPr>
              <a:t>, </a:t>
            </a:r>
            <a:r>
              <a:rPr lang="ru-RU" sz="2800" dirty="0" err="1" smtClean="0">
                <a:latin typeface="Montserrat" charset="-52"/>
              </a:rPr>
              <a:t>спілкування</a:t>
            </a:r>
            <a:r>
              <a:rPr lang="ru-RU" sz="2800" dirty="0" smtClean="0">
                <a:latin typeface="Montserrat" charset="-52"/>
              </a:rPr>
              <a:t> та </a:t>
            </a:r>
            <a:r>
              <a:rPr lang="ru-RU" sz="2800" dirty="0" err="1" smtClean="0">
                <a:latin typeface="Montserrat" charset="-52"/>
              </a:rPr>
              <a:t>обмін</a:t>
            </a:r>
            <a:r>
              <a:rPr lang="ru-RU" sz="2800" dirty="0" smtClean="0">
                <a:latin typeface="Montserrat" charset="-52"/>
              </a:rPr>
              <a:t> </a:t>
            </a:r>
            <a:r>
              <a:rPr lang="ru-RU" sz="2800" dirty="0" err="1" smtClean="0">
                <a:latin typeface="Montserrat" charset="-52"/>
              </a:rPr>
              <a:t>досвідом</a:t>
            </a:r>
            <a:endParaRPr lang="ru-RU" sz="2800" dirty="0" smtClean="0">
              <a:latin typeface="Montserrat" charset="-52"/>
            </a:endParaRPr>
          </a:p>
        </p:txBody>
      </p:sp>
      <p:pic>
        <p:nvPicPr>
          <p:cNvPr id="3" name="Picture 3" descr="C:\Users\hp\Desktop\Українська Комісія\ПАломництво Педагогів\ФОТО ПП\photo_2025-02-04_13-58-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64" y="500030"/>
            <a:ext cx="7858180" cy="5214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5" descr="C:\Users\hp\Desktop\Українська Комісія\ПАломництво Педагогів\ФОТО ПП\photo_2025-02-04_13-58-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0" y="5357814"/>
            <a:ext cx="8001056" cy="4572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6" descr="C:\Users\hp\Desktop\Українська Комісія\ПАломництво Педагогів\ФОТО ПП\photo_2025-02-04_13-57-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886" y="5286376"/>
            <a:ext cx="5143536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Українська Комісія\ПАломництво Педагогів\ФОТО ПП\photo_2025-02-04_13-58-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30" y="428592"/>
            <a:ext cx="9858444" cy="5572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6" descr="C:\Users\hp\Desktop\Українська Комісія\ПАломництво Педагогів\ФОТО ПП\photo_2025-02-04_13-58-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01454" y="1000096"/>
            <a:ext cx="6215106" cy="5286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4" descr="C:\Users\hp\Desktop\Українська Комісія\ПАломництво Педагогів\ФОТО ПП\photo_2025-02-04_13-58-2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38" y="5572128"/>
            <a:ext cx="8001056" cy="4429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5" descr="C:\Users\hp\Desktop\Українська Комісія\ПАломництво Педагогів\ФОТО ПП\photo_2025-02-04_13-58-3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287272" y="5786442"/>
            <a:ext cx="4857784" cy="4286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01058" y="1000096"/>
            <a:ext cx="9144000" cy="4785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indent="0">
              <a:buNone/>
            </a:pPr>
            <a:r>
              <a:rPr lang="ru-RU" sz="2400" b="1" dirty="0" err="1" smtClean="0">
                <a:solidFill>
                  <a:srgbClr val="FF0000"/>
                </a:solidFill>
                <a:latin typeface="Montserrat" charset="-52"/>
              </a:rPr>
              <a:t>Зустріч</a:t>
            </a:r>
            <a:r>
              <a:rPr lang="ru-RU" sz="2400" b="1" dirty="0" smtClean="0">
                <a:solidFill>
                  <a:srgbClr val="FF0000"/>
                </a:solidFill>
                <a:latin typeface="Montserrat" charset="-52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tserrat" charset="-52"/>
              </a:rPr>
              <a:t>керівників</a:t>
            </a:r>
            <a:r>
              <a:rPr lang="ru-RU" sz="2400" b="1" dirty="0" smtClean="0">
                <a:solidFill>
                  <a:srgbClr val="FF0000"/>
                </a:solidFill>
                <a:latin typeface="Montserrat" charset="-52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tserrat" charset="-52"/>
              </a:rPr>
              <a:t>католицьких</a:t>
            </a:r>
            <a:r>
              <a:rPr lang="ru-RU" sz="2400" b="1" dirty="0" smtClean="0">
                <a:solidFill>
                  <a:srgbClr val="FF0000"/>
                </a:solidFill>
                <a:latin typeface="Montserrat" charset="-52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tserrat" charset="-52"/>
              </a:rPr>
              <a:t>закладів</a:t>
            </a:r>
            <a:r>
              <a:rPr lang="ru-RU" sz="2400" b="1" dirty="0" smtClean="0">
                <a:solidFill>
                  <a:srgbClr val="FF0000"/>
                </a:solidFill>
                <a:latin typeface="Montserrat" charset="-52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tserrat" charset="-52"/>
              </a:rPr>
              <a:t>освіти</a:t>
            </a:r>
            <a:endParaRPr lang="ru-RU" sz="2400" b="1" dirty="0" smtClean="0">
              <a:solidFill>
                <a:srgbClr val="FF0000"/>
              </a:solidFill>
              <a:latin typeface="Montserrat" charset="-52"/>
            </a:endParaRPr>
          </a:p>
          <a:p>
            <a:pPr marL="137160" indent="0">
              <a:buNone/>
            </a:pPr>
            <a:endParaRPr lang="ru-RU" sz="2400" dirty="0" smtClean="0">
              <a:solidFill>
                <a:srgbClr val="FF0000"/>
              </a:solidFill>
              <a:latin typeface="Montserrat" charset="-52"/>
            </a:endParaRPr>
          </a:p>
          <a:p>
            <a:pPr marL="137160" indent="0">
              <a:lnSpc>
                <a:spcPct val="120000"/>
              </a:lnSpc>
              <a:buNone/>
            </a:pPr>
            <a:r>
              <a:rPr lang="ru-RU" sz="2400" dirty="0" err="1" smtClean="0">
                <a:solidFill>
                  <a:srgbClr val="C00000"/>
                </a:solidFill>
                <a:latin typeface="Montserrat" charset="-52"/>
              </a:rPr>
              <a:t>Організатори</a:t>
            </a:r>
            <a:r>
              <a:rPr lang="ru-RU" sz="2400" dirty="0" smtClean="0">
                <a:latin typeface="Montserrat" charset="-52"/>
              </a:rPr>
              <a:t>: </a:t>
            </a:r>
            <a:r>
              <a:rPr lang="uk-UA" sz="2400" dirty="0" smtClean="0">
                <a:latin typeface="Montserrat" charset="-52"/>
              </a:rPr>
              <a:t>ГС «Католицька Освіта» та Комісія у справах </a:t>
            </a:r>
            <a:r>
              <a:rPr lang="uk-UA" sz="2400" dirty="0" err="1" smtClean="0">
                <a:latin typeface="Montserrat" charset="-52"/>
              </a:rPr>
              <a:t>душпастирства</a:t>
            </a:r>
            <a:r>
              <a:rPr lang="uk-UA" sz="2400" dirty="0" smtClean="0">
                <a:latin typeface="Montserrat" charset="-52"/>
              </a:rPr>
              <a:t> молоді РКЦ України</a:t>
            </a:r>
            <a:endParaRPr lang="ru-RU" sz="2400" dirty="0" smtClean="0">
              <a:latin typeface="Montserrat" charset="-52"/>
            </a:endParaRPr>
          </a:p>
          <a:p>
            <a:pPr marL="137160" indent="0">
              <a:lnSpc>
                <a:spcPct val="120000"/>
              </a:lnSpc>
              <a:buNone/>
            </a:pPr>
            <a:r>
              <a:rPr lang="ru-RU" sz="2400" dirty="0" smtClean="0">
                <a:solidFill>
                  <a:srgbClr val="C00000"/>
                </a:solidFill>
                <a:latin typeface="Montserrat" charset="-52"/>
              </a:rPr>
              <a:t>Дата:</a:t>
            </a:r>
            <a:r>
              <a:rPr lang="ru-RU" sz="2400" dirty="0" smtClean="0">
                <a:latin typeface="Montserrat" charset="-52"/>
              </a:rPr>
              <a:t> 8-10 листопада  2024</a:t>
            </a:r>
          </a:p>
          <a:p>
            <a:pPr marL="137160" indent="0">
              <a:lnSpc>
                <a:spcPct val="120000"/>
              </a:lnSpc>
              <a:buNone/>
            </a:pPr>
            <a:r>
              <a:rPr lang="ru-RU" sz="2400" dirty="0" err="1" smtClean="0">
                <a:solidFill>
                  <a:srgbClr val="C00000"/>
                </a:solidFill>
                <a:latin typeface="Montserrat" charset="-52"/>
              </a:rPr>
              <a:t>Місце</a:t>
            </a:r>
            <a:r>
              <a:rPr lang="ru-RU" sz="2400" dirty="0" smtClean="0">
                <a:solidFill>
                  <a:srgbClr val="C00000"/>
                </a:solidFill>
                <a:latin typeface="Montserrat" charset="-52"/>
              </a:rPr>
              <a:t>:</a:t>
            </a:r>
            <a:r>
              <a:rPr lang="ru-RU" sz="2400" dirty="0" smtClean="0">
                <a:latin typeface="Montserrat" charset="-52"/>
              </a:rPr>
              <a:t> </a:t>
            </a:r>
            <a:r>
              <a:rPr lang="uk-UA" sz="2400" dirty="0" smtClean="0">
                <a:latin typeface="Montserrat" charset="-52"/>
              </a:rPr>
              <a:t>Патріарший Дім </a:t>
            </a:r>
            <a:r>
              <a:rPr lang="uk-UA" sz="2400" dirty="0" err="1" smtClean="0">
                <a:latin typeface="Montserrat" charset="-52"/>
              </a:rPr>
              <a:t>Благовіщення</a:t>
            </a:r>
            <a:r>
              <a:rPr lang="uk-UA" sz="2400" dirty="0" smtClean="0">
                <a:latin typeface="Montserrat" charset="-52"/>
              </a:rPr>
              <a:t> Пречистої Діви Марії, м.  Львів</a:t>
            </a:r>
            <a:endParaRPr lang="ru-RU" sz="2400" dirty="0" smtClean="0">
              <a:latin typeface="Montserrat" charset="-52"/>
            </a:endParaRPr>
          </a:p>
          <a:p>
            <a:pPr marL="137160" indent="0">
              <a:lnSpc>
                <a:spcPct val="120000"/>
              </a:lnSpc>
              <a:buNone/>
            </a:pPr>
            <a:r>
              <a:rPr lang="ru-RU" sz="2400" dirty="0" err="1" smtClean="0">
                <a:solidFill>
                  <a:srgbClr val="C00000"/>
                </a:solidFill>
                <a:latin typeface="Montserrat" charset="-52"/>
              </a:rPr>
              <a:t>Кількість</a:t>
            </a:r>
            <a:r>
              <a:rPr lang="ru-RU" sz="2400" dirty="0" smtClean="0">
                <a:solidFill>
                  <a:srgbClr val="C00000"/>
                </a:solidFill>
                <a:latin typeface="Montserrat" charset="-52"/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  <a:latin typeface="Montserrat" charset="-52"/>
              </a:rPr>
              <a:t>учасників</a:t>
            </a:r>
            <a:r>
              <a:rPr lang="ru-RU" sz="2400" dirty="0" smtClean="0">
                <a:latin typeface="Montserrat" charset="-52"/>
              </a:rPr>
              <a:t>: 36 </a:t>
            </a:r>
            <a:r>
              <a:rPr lang="ru-RU" sz="2400" dirty="0" err="1" smtClean="0">
                <a:latin typeface="Montserrat" charset="-52"/>
              </a:rPr>
              <a:t>осіб</a:t>
            </a:r>
            <a:endParaRPr lang="ru-RU" sz="2400" dirty="0" smtClean="0">
              <a:latin typeface="Montserrat" charset="-52"/>
            </a:endParaRPr>
          </a:p>
          <a:p>
            <a:pPr marL="137160" indent="0">
              <a:lnSpc>
                <a:spcPct val="120000"/>
              </a:lnSpc>
              <a:buNone/>
            </a:pPr>
            <a:r>
              <a:rPr lang="ru-RU" sz="2400" dirty="0" err="1" smtClean="0">
                <a:solidFill>
                  <a:srgbClr val="C00000"/>
                </a:solidFill>
                <a:latin typeface="Montserrat" charset="-52"/>
              </a:rPr>
              <a:t>Цілі</a:t>
            </a:r>
            <a:r>
              <a:rPr lang="ru-RU" sz="2400" dirty="0" smtClean="0">
                <a:solidFill>
                  <a:srgbClr val="C00000"/>
                </a:solidFill>
                <a:latin typeface="Montserrat" charset="-52"/>
              </a:rPr>
              <a:t> заходу</a:t>
            </a:r>
            <a:r>
              <a:rPr lang="ru-RU" sz="2400" dirty="0" smtClean="0">
                <a:latin typeface="Montserrat" charset="-52"/>
              </a:rPr>
              <a:t>: </a:t>
            </a:r>
            <a:r>
              <a:rPr lang="uk-UA" sz="2400" dirty="0" smtClean="0">
                <a:latin typeface="Montserrat" charset="-52"/>
              </a:rPr>
              <a:t>навчання, тренінги, обговорення нагальних освітніх питань, обмін досвідом та глибше знайомство, спілкування в спільноті керівників.</a:t>
            </a:r>
            <a:endParaRPr lang="ru-RU" sz="2400" dirty="0">
              <a:latin typeface="Montserrat" charset="-52"/>
            </a:endParaRPr>
          </a:p>
        </p:txBody>
      </p:sp>
      <p:pic>
        <p:nvPicPr>
          <p:cNvPr id="3" name="Picture 3" descr="C:\Users\hp\Desktop\католицькі школи\ФОТО РКЦ і УГКЦ\photo_2025-02-04_14-45-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44" y="428592"/>
            <a:ext cx="6643734" cy="5357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C:\Users\hp\Desktop\католицькі школи\ФОТО РКЦ і УГКЦ\photo_2025-02-04_14-45-4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00" y="6215034"/>
            <a:ext cx="5357850" cy="4071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3" descr="C:\Users\hp\Desktop\католицькі школи\ФОТО РКЦ і УГКЦ\изображение_viber_2024-11-11_19-35-00-59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58644" y="6215070"/>
            <a:ext cx="5214974" cy="3643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C:\Users\hp\Desktop\католицькі школи\ФОТО РКЦ і УГКЦ\изображение_viber_2024-11-11_19-39-00-62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688" y="6286508"/>
            <a:ext cx="4929222" cy="3571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58892" y="4361177"/>
            <a:ext cx="2596889" cy="2588460"/>
          </a:xfrm>
          <a:custGeom>
            <a:avLst/>
            <a:gdLst/>
            <a:ahLst/>
            <a:cxnLst/>
            <a:rect l="l" t="t" r="r" b="b"/>
            <a:pathLst>
              <a:path w="2596889" h="2588460">
                <a:moveTo>
                  <a:pt x="0" y="0"/>
                </a:moveTo>
                <a:lnTo>
                  <a:pt x="2596889" y="0"/>
                </a:lnTo>
                <a:lnTo>
                  <a:pt x="2596889" y="2588460"/>
                </a:lnTo>
                <a:lnTo>
                  <a:pt x="0" y="25884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924" t="-7822" r="-7654" b="-1013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8238489"/>
            <a:ext cx="755385" cy="755385"/>
          </a:xfrm>
          <a:custGeom>
            <a:avLst/>
            <a:gdLst/>
            <a:ahLst/>
            <a:cxnLst/>
            <a:rect l="l" t="t" r="r" b="b"/>
            <a:pathLst>
              <a:path w="755385" h="755385">
                <a:moveTo>
                  <a:pt x="0" y="0"/>
                </a:moveTo>
                <a:lnTo>
                  <a:pt x="755385" y="0"/>
                </a:lnTo>
                <a:lnTo>
                  <a:pt x="755385" y="755385"/>
                </a:lnTo>
                <a:lnTo>
                  <a:pt x="0" y="75538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816247" y="8268570"/>
            <a:ext cx="767443" cy="767443"/>
          </a:xfrm>
          <a:custGeom>
            <a:avLst/>
            <a:gdLst/>
            <a:ahLst/>
            <a:cxnLst/>
            <a:rect l="l" t="t" r="r" b="b"/>
            <a:pathLst>
              <a:path w="767443" h="767443">
                <a:moveTo>
                  <a:pt x="0" y="0"/>
                </a:moveTo>
                <a:lnTo>
                  <a:pt x="767443" y="0"/>
                </a:lnTo>
                <a:lnTo>
                  <a:pt x="767443" y="767442"/>
                </a:lnTo>
                <a:lnTo>
                  <a:pt x="0" y="76744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8700" y="7210578"/>
            <a:ext cx="755385" cy="755385"/>
          </a:xfrm>
          <a:custGeom>
            <a:avLst/>
            <a:gdLst/>
            <a:ahLst/>
            <a:cxnLst/>
            <a:rect l="l" t="t" r="r" b="b"/>
            <a:pathLst>
              <a:path w="755385" h="755385">
                <a:moveTo>
                  <a:pt x="0" y="0"/>
                </a:moveTo>
                <a:lnTo>
                  <a:pt x="755385" y="0"/>
                </a:lnTo>
                <a:lnTo>
                  <a:pt x="755385" y="755385"/>
                </a:lnTo>
                <a:lnTo>
                  <a:pt x="0" y="755385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0800000">
            <a:off x="6130210" y="1859448"/>
            <a:ext cx="3013790" cy="1749254"/>
          </a:xfrm>
          <a:custGeom>
            <a:avLst/>
            <a:gdLst/>
            <a:ahLst/>
            <a:cxnLst/>
            <a:rect l="l" t="t" r="r" b="b"/>
            <a:pathLst>
              <a:path w="3013790" h="1749254">
                <a:moveTo>
                  <a:pt x="0" y="0"/>
                </a:moveTo>
                <a:lnTo>
                  <a:pt x="3013790" y="0"/>
                </a:lnTo>
                <a:lnTo>
                  <a:pt x="3013790" y="1749254"/>
                </a:lnTo>
                <a:lnTo>
                  <a:pt x="0" y="17492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820400" y="2781300"/>
            <a:ext cx="5882235" cy="5686450"/>
          </a:xfrm>
          <a:custGeom>
            <a:avLst/>
            <a:gdLst/>
            <a:ahLst/>
            <a:cxnLst/>
            <a:rect l="l" t="t" r="r" b="b"/>
            <a:pathLst>
              <a:path w="6301335" h="6356958">
                <a:moveTo>
                  <a:pt x="0" y="0"/>
                </a:moveTo>
                <a:lnTo>
                  <a:pt x="6301335" y="0"/>
                </a:lnTo>
                <a:lnTo>
                  <a:pt x="6301335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958892" y="7327948"/>
            <a:ext cx="5193778" cy="415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dirty="0">
                <a:solidFill>
                  <a:srgbClr val="052857"/>
                </a:solidFill>
                <a:latin typeface="Agrandir Wide"/>
                <a:ea typeface="Agrandir Wide"/>
                <a:cs typeface="Agrandir Wide"/>
                <a:sym typeface="Agrandir Wide"/>
              </a:rPr>
              <a:t>https://www.uace.org.ua/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688465" y="8385940"/>
            <a:ext cx="2760335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271D67"/>
                </a:solidFill>
                <a:latin typeface="Agrandir Wide Thin"/>
                <a:ea typeface="Agrandir Wide Thin"/>
                <a:cs typeface="Agrandir Wide Thin"/>
                <a:sym typeface="Agrandir Wide Thin"/>
              </a:rPr>
              <a:t>+38097 6320388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85417" y="8391969"/>
            <a:ext cx="3431448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 dirty="0">
                <a:solidFill>
                  <a:srgbClr val="271D67"/>
                </a:solidFill>
                <a:latin typeface="Agrandir Wide"/>
                <a:ea typeface="Agrandir Wide"/>
                <a:cs typeface="Agrandir Wide"/>
                <a:sym typeface="Agrandir Wide"/>
              </a:rPr>
              <a:t>uace.ugcc@gmail.com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2110792"/>
            <a:ext cx="13954698" cy="935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62"/>
              </a:lnSpc>
            </a:pPr>
            <a:r>
              <a:rPr lang="en-US" sz="6218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Дякую за увагу!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215174" y="7358078"/>
            <a:ext cx="27146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 </a:t>
            </a:r>
            <a:r>
              <a:rPr lang="en-US" sz="2400" b="1" dirty="0" smtClean="0">
                <a:solidFill>
                  <a:schemeClr val="tx2"/>
                </a:solidFill>
              </a:rPr>
              <a:t>juvanima.org.ua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2050" name="Picture 2" descr="C:\Users\hp\Desktop\Без названия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215042" y="7143764"/>
            <a:ext cx="766766" cy="76676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67" y="4233"/>
            <a:ext cx="6163733" cy="10371303"/>
          </a:xfrm>
          <a:custGeom>
            <a:avLst/>
            <a:gdLst/>
            <a:ahLst/>
            <a:cxnLst/>
            <a:rect l="l" t="t" r="r" b="b"/>
            <a:pathLst>
              <a:path w="6690570" h="10371303">
                <a:moveTo>
                  <a:pt x="0" y="0"/>
                </a:moveTo>
                <a:lnTo>
                  <a:pt x="6690571" y="0"/>
                </a:lnTo>
                <a:lnTo>
                  <a:pt x="6690571" y="10371303"/>
                </a:lnTo>
                <a:lnTo>
                  <a:pt x="0" y="103713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71" r="-1671"/>
            </a:stretch>
          </a:blipFill>
        </p:spPr>
      </p:sp>
      <p:sp>
        <p:nvSpPr>
          <p:cNvPr id="3" name="Freeform 3"/>
          <p:cNvSpPr/>
          <p:nvPr/>
        </p:nvSpPr>
        <p:spPr>
          <a:xfrm rot="8019402">
            <a:off x="13020514" y="6301246"/>
            <a:ext cx="7842834" cy="8385576"/>
          </a:xfrm>
          <a:custGeom>
            <a:avLst/>
            <a:gdLst/>
            <a:ahLst/>
            <a:cxnLst/>
            <a:rect l="l" t="t" r="r" b="b"/>
            <a:pathLst>
              <a:path w="7842834" h="8385576">
                <a:moveTo>
                  <a:pt x="0" y="0"/>
                </a:moveTo>
                <a:lnTo>
                  <a:pt x="7842834" y="0"/>
                </a:lnTo>
                <a:lnTo>
                  <a:pt x="7842834" y="8385576"/>
                </a:lnTo>
                <a:lnTo>
                  <a:pt x="0" y="8385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937" t="-18875" r="-11099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705600" y="706798"/>
            <a:ext cx="11049000" cy="90024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Незважаючи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постійні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пошуки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досконалих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речей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та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рішень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800" spc="56" dirty="0" err="1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2800" spc="56" dirty="0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досягнення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галузі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науки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800" spc="56" dirty="0" err="1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2800" spc="56" dirty="0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те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що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вже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всі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потреби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здаються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задоволеними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ми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усвідомлюємо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що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бракує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spc="5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найважливішого</a:t>
            </a:r>
            <a:r>
              <a:rPr lang="en-US" sz="2800" spc="5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r>
              <a:rPr lang="en-US" sz="2800" b="1" spc="56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spc="56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бракує</a:t>
            </a:r>
            <a:r>
              <a:rPr lang="en-US" sz="2800" b="1" spc="56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spc="56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людини</a:t>
            </a:r>
            <a:r>
              <a:rPr lang="en-US" sz="2800" b="1" spc="56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з </a:t>
            </a:r>
            <a:r>
              <a:rPr lang="en-US" sz="2800" b="1" spc="56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її</a:t>
            </a:r>
            <a:r>
              <a:rPr lang="en-US" sz="2800" b="1" spc="56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spc="56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чеснотами</a:t>
            </a:r>
            <a:r>
              <a:rPr lang="en-US" sz="2800" b="1" spc="56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spc="56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та</a:t>
            </a:r>
            <a:r>
              <a:rPr lang="en-US" sz="2800" b="1" spc="56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spc="56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високими</a:t>
            </a:r>
            <a:r>
              <a:rPr lang="en-US" sz="2800" b="1" spc="56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spc="56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ідеалами</a:t>
            </a:r>
            <a:r>
              <a:rPr lang="en-US" sz="2800" b="1" spc="56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 з </a:t>
            </a:r>
            <a:r>
              <a:rPr lang="en-US" sz="2800" b="1" spc="56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її</a:t>
            </a:r>
            <a:r>
              <a:rPr lang="en-US" sz="2800" b="1" spc="56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spc="56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радостями</a:t>
            </a:r>
            <a:r>
              <a:rPr lang="en-US" sz="2800" b="1" spc="56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spc="56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та</a:t>
            </a:r>
            <a:r>
              <a:rPr lang="en-US" sz="2800" b="1" spc="56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spc="56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стражданнями</a:t>
            </a:r>
            <a:r>
              <a:rPr lang="en-US" sz="2800" b="1" spc="56" dirty="0" smtClean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  <a:endParaRPr lang="uk-UA" sz="2800" b="1" spc="56" dirty="0" smtClean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just">
              <a:lnSpc>
                <a:spcPts val="3920"/>
              </a:lnSpc>
            </a:pPr>
            <a:endParaRPr lang="uk-UA" sz="2800" dirty="0" smtClean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3920"/>
              </a:lnSpc>
            </a:pPr>
            <a:r>
              <a:rPr lang="en-US" sz="2800" dirty="0" err="1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Людина</a:t>
            </a:r>
            <a:r>
              <a:rPr lang="en-US" sz="2800" dirty="0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—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це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не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просто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база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даних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навіть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якщо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дані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необхідні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</a:p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Завдання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освіти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полягає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у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тому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щоб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інтегрувати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всі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аспекти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формування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щоб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дати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можливість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учням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відкрити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світ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життєвих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цінностей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щоб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вони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могли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бути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скеровані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в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розумінні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важливих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питань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таких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як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«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хто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ми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», «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звідки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ми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», «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чому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ми</a:t>
            </a:r>
            <a:r>
              <a:rPr lang="en-US" sz="2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тут</a:t>
            </a:r>
            <a:r>
              <a:rPr lang="en-US" sz="2800" b="1" dirty="0" smtClean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»</a:t>
            </a:r>
            <a:r>
              <a:rPr lang="uk-UA" sz="2800" b="1" dirty="0" smtClean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і «куди ідемо».</a:t>
            </a:r>
            <a:endParaRPr lang="en-US" sz="28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3920"/>
              </a:lnSpc>
              <a:spcBef>
                <a:spcPct val="0"/>
              </a:spcBef>
            </a:pPr>
            <a:endParaRPr lang="uk-UA" sz="28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Учні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повинні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отримувати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правильні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поради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щодо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вибору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пріоритетів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і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прийняття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рішень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у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вирішальні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моменти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свого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життя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952500"/>
            <a:ext cx="163068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latin typeface="Montserrat" charset="-52"/>
                <a:cs typeface="Times New Roman" panose="02020603050405020304" pitchFamily="18" charset="0"/>
              </a:rPr>
              <a:t>Історія католицьких закладів освіти. Католицька освіта</a:t>
            </a:r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3200" b="1" dirty="0" smtClean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Українська освіта зародила у ІХ столітті. У ХVII столітті на материковій Україні рівень освіченості був чи не найвищий у світі, особливо в Європі. </a:t>
            </a:r>
            <a:endParaRPr lang="uk-UA" sz="3200" dirty="0" smtClean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До 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ХVI століття освітою займалися переважно церкви. Потім народжуються братські школи, що спричинило бум освіти в Україні. На той час у Московії практично не існувала </a:t>
            </a:r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письменність.</a:t>
            </a:r>
          </a:p>
          <a:p>
            <a:pPr indent="457200" algn="just" fontAlgn="base"/>
            <a:endParaRPr lang="uk-UA" sz="3200" dirty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/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 На жаль, з 1762-го року через вплив Московії все змінюється. Поступово вона нищить нашу освіченість. </a:t>
            </a:r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Після другої світової війни на території України перестали діяти церковні та братські школи. Освіта стала ідеологічним знаряддям впливу та виховання комуністичного режиму. </a:t>
            </a:r>
          </a:p>
          <a:p>
            <a:pPr indent="457200" algn="just"/>
            <a:endParaRPr lang="uk-UA" sz="3200" dirty="0" smtClean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/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У 1991 році було відкрито першу католицьку школу у Львові у незалежній Україні.</a:t>
            </a:r>
            <a:endParaRPr lang="uk-UA" sz="3200" dirty="0">
              <a:latin typeface="Montserrat" charset="-5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104900"/>
            <a:ext cx="16840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7200" algn="ctr"/>
            <a:r>
              <a:rPr lang="uk-UA" sz="3600" b="1" dirty="0">
                <a:latin typeface="Montserrat" charset="-52"/>
                <a:cs typeface="Times New Roman" panose="02020603050405020304" pitchFamily="18" charset="0"/>
              </a:rPr>
              <a:t>Географія </a:t>
            </a:r>
            <a:endParaRPr lang="uk-UA" sz="3600" b="1" dirty="0" smtClean="0">
              <a:latin typeface="Montserrat" charset="-52"/>
              <a:cs typeface="Times New Roman" panose="02020603050405020304" pitchFamily="18" charset="0"/>
            </a:endParaRPr>
          </a:p>
          <a:p>
            <a:pPr lvl="0" indent="457200"/>
            <a:endParaRPr lang="uk-UA" sz="3600" dirty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/>
            <a:r>
              <a:rPr lang="uk-UA" sz="3600" dirty="0">
                <a:latin typeface="Montserrat" charset="-52"/>
                <a:cs typeface="Times New Roman" panose="02020603050405020304" pitchFamily="18" charset="0"/>
              </a:rPr>
              <a:t>П</a:t>
            </a:r>
            <a:r>
              <a:rPr lang="uk-UA" sz="3600" dirty="0" smtClean="0">
                <a:latin typeface="Montserrat" charset="-52"/>
                <a:cs typeface="Times New Roman" panose="02020603050405020304" pitchFamily="18" charset="0"/>
              </a:rPr>
              <a:t>ереважна </a:t>
            </a:r>
            <a:r>
              <a:rPr lang="uk-UA" sz="3600" dirty="0">
                <a:latin typeface="Montserrat" charset="-52"/>
                <a:cs typeface="Times New Roman" panose="02020603050405020304" pitchFamily="18" charset="0"/>
              </a:rPr>
              <a:t>кількість </a:t>
            </a:r>
            <a:r>
              <a:rPr lang="uk-UA" sz="3600" dirty="0" smtClean="0">
                <a:latin typeface="Montserrat" charset="-52"/>
                <a:cs typeface="Times New Roman" panose="02020603050405020304" pitchFamily="18" charset="0"/>
              </a:rPr>
              <a:t>закладів РКЦ </a:t>
            </a:r>
            <a:r>
              <a:rPr lang="uk-UA" sz="3600" dirty="0">
                <a:latin typeface="Montserrat" charset="-52"/>
                <a:cs typeface="Times New Roman" panose="02020603050405020304" pitchFamily="18" charset="0"/>
              </a:rPr>
              <a:t>знаходиться в Івано-Франківській, Закарпатській, Львівській, Хмельницькій </a:t>
            </a:r>
            <a:r>
              <a:rPr lang="uk-UA" sz="3600" dirty="0" smtClean="0">
                <a:latin typeface="Montserrat" charset="-52"/>
                <a:cs typeface="Times New Roman" panose="02020603050405020304" pitchFamily="18" charset="0"/>
              </a:rPr>
              <a:t>областях.</a:t>
            </a:r>
          </a:p>
          <a:p>
            <a:pPr indent="457200" algn="just"/>
            <a:r>
              <a:rPr lang="uk-UA" sz="3600" dirty="0" smtClean="0">
                <a:latin typeface="Montserrat" charset="-52"/>
                <a:cs typeface="Times New Roman" panose="02020603050405020304" pitchFamily="18" charset="0"/>
              </a:rPr>
              <a:t>Розвиваються </a:t>
            </a:r>
            <a:r>
              <a:rPr lang="uk-UA" sz="3600" dirty="0">
                <a:latin typeface="Montserrat" charset="-52"/>
                <a:cs typeface="Times New Roman" panose="02020603050405020304" pitchFamily="18" charset="0"/>
              </a:rPr>
              <a:t>заклади в Київській, Житомирській, Вінницькій обл., в містах – Одеса, </a:t>
            </a:r>
            <a:r>
              <a:rPr lang="uk-UA" sz="3600" dirty="0" smtClean="0">
                <a:latin typeface="Montserrat" charset="-52"/>
                <a:cs typeface="Times New Roman" panose="02020603050405020304" pitchFamily="18" charset="0"/>
              </a:rPr>
              <a:t>Рівне.</a:t>
            </a:r>
            <a:endParaRPr lang="uk-UA" sz="3600" dirty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/>
            <a:endParaRPr lang="uk-UA" sz="3600" dirty="0" smtClean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/>
            <a:r>
              <a:rPr lang="uk-UA" sz="3600" dirty="0" smtClean="0">
                <a:latin typeface="Montserrat" charset="-52"/>
                <a:cs typeface="Times New Roman" panose="02020603050405020304" pitchFamily="18" charset="0"/>
              </a:rPr>
              <a:t>Переважна кількість закладів УГКЦ знаходиться у </a:t>
            </a:r>
            <a:r>
              <a:rPr lang="uk-UA" sz="3600" dirty="0">
                <a:latin typeface="Montserrat" charset="-52"/>
                <a:cs typeface="Times New Roman" panose="02020603050405020304" pitchFamily="18" charset="0"/>
              </a:rPr>
              <a:t>Івано-Франківській</a:t>
            </a:r>
            <a:r>
              <a:rPr lang="uk-UA" sz="3600" dirty="0" smtClean="0">
                <a:latin typeface="Montserrat" charset="-52"/>
                <a:cs typeface="Times New Roman" panose="02020603050405020304" pitchFamily="18" charset="0"/>
              </a:rPr>
              <a:t>, Львівській</a:t>
            </a:r>
            <a:r>
              <a:rPr lang="uk-UA" sz="3600" dirty="0">
                <a:latin typeface="Montserrat" charset="-52"/>
                <a:cs typeface="Times New Roman" panose="02020603050405020304" pitchFamily="18" charset="0"/>
              </a:rPr>
              <a:t> </a:t>
            </a:r>
            <a:r>
              <a:rPr lang="uk-UA" sz="3600" dirty="0" smtClean="0">
                <a:latin typeface="Montserrat" charset="-52"/>
                <a:cs typeface="Times New Roman" panose="02020603050405020304" pitchFamily="18" charset="0"/>
              </a:rPr>
              <a:t>та Тернопільській областях. </a:t>
            </a:r>
          </a:p>
          <a:p>
            <a:pPr indent="457200" algn="just"/>
            <a:r>
              <a:rPr lang="uk-UA" sz="3600" dirty="0" smtClean="0">
                <a:latin typeface="Montserrat" charset="-52"/>
                <a:cs typeface="Times New Roman" panose="02020603050405020304" pitchFamily="18" charset="0"/>
              </a:rPr>
              <a:t>Розвиваються заклади у Київській та Запорізькій областях.</a:t>
            </a:r>
            <a:endParaRPr lang="uk-UA" sz="3600" dirty="0">
              <a:latin typeface="Montserrat" charset="-5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90678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54" y="500030"/>
            <a:ext cx="16840200" cy="9448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7200" algn="ctr"/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Статистичні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дані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Католицьких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закладів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освіти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України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charset="-52"/>
            </a:endParaRPr>
          </a:p>
          <a:p>
            <a:pPr lvl="0" indent="457200"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( 202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5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-202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6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навчальний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рік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)</a:t>
            </a:r>
          </a:p>
          <a:p>
            <a:pPr lvl="0" indent="457200" algn="ctr"/>
            <a:endParaRPr lang="uk-UA" sz="3200" b="1" dirty="0" smtClean="0">
              <a:latin typeface="Montserrat" charset="-52"/>
              <a:cs typeface="Times New Roman" panose="02020603050405020304" pitchFamily="18" charset="0"/>
            </a:endParaRPr>
          </a:p>
          <a:p>
            <a:pPr lvl="0" indent="457200" algn="just"/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Загальна </a:t>
            </a:r>
            <a:r>
              <a:rPr lang="uk-UA" sz="3200" b="1" dirty="0">
                <a:latin typeface="Montserrat" charset="-52"/>
                <a:cs typeface="Times New Roman" panose="02020603050405020304" pitchFamily="18" charset="0"/>
              </a:rPr>
              <a:t>кількість закладів </a:t>
            </a:r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РКЦ - </a:t>
            </a:r>
            <a:r>
              <a:rPr lang="uk-UA" sz="3200" b="1" dirty="0">
                <a:latin typeface="Montserrat" charset="-52"/>
                <a:cs typeface="Times New Roman" panose="02020603050405020304" pitchFamily="18" charset="0"/>
              </a:rPr>
              <a:t>38; </a:t>
            </a:r>
            <a:endParaRPr lang="uk-UA" sz="3200" b="1" dirty="0" smtClean="0">
              <a:latin typeface="Montserrat" charset="-52"/>
              <a:cs typeface="Times New Roman" panose="02020603050405020304" pitchFamily="18" charset="0"/>
            </a:endParaRPr>
          </a:p>
          <a:p>
            <a:pPr lvl="0" indent="457200" algn="just"/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кількість 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закладів дошкільної – </a:t>
            </a:r>
            <a:r>
              <a:rPr lang="uk-UA" sz="3200" b="1" dirty="0">
                <a:latin typeface="Montserrat" charset="-52"/>
                <a:cs typeface="Times New Roman" panose="02020603050405020304" pitchFamily="18" charset="0"/>
              </a:rPr>
              <a:t>29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; та загальної середньої освіти - </a:t>
            </a:r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9</a:t>
            </a:r>
            <a:endParaRPr lang="uk-UA" sz="3200" dirty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/>
            <a:endParaRPr lang="uk-UA" sz="3200" dirty="0" smtClean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/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Кількість 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учнів в закладах загальної середньої освіти на 2025-2026 </a:t>
            </a:r>
            <a:r>
              <a:rPr lang="uk-UA" sz="3200" dirty="0" err="1">
                <a:latin typeface="Montserrat" charset="-52"/>
                <a:cs typeface="Times New Roman" panose="02020603050405020304" pitchFamily="18" charset="0"/>
              </a:rPr>
              <a:t>н.р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. – </a:t>
            </a:r>
            <a:r>
              <a:rPr lang="uk-UA" sz="3200" b="1" dirty="0">
                <a:latin typeface="Montserrat" charset="-52"/>
                <a:cs typeface="Times New Roman" panose="02020603050405020304" pitchFamily="18" charset="0"/>
              </a:rPr>
              <a:t>близько 900</a:t>
            </a:r>
          </a:p>
          <a:p>
            <a:pPr indent="457200" algn="just"/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Кількість вихованців в садочках та світлицях – </a:t>
            </a:r>
            <a:r>
              <a:rPr lang="uk-UA" sz="3200" b="1" dirty="0">
                <a:latin typeface="Montserrat" charset="-52"/>
                <a:cs typeface="Times New Roman" panose="02020603050405020304" pitchFamily="18" charset="0"/>
              </a:rPr>
              <a:t>близько </a:t>
            </a:r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1000</a:t>
            </a:r>
          </a:p>
          <a:p>
            <a:pPr indent="457200" algn="just"/>
            <a:endParaRPr lang="uk-UA" sz="3200" dirty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/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Заклади вищої освіти</a:t>
            </a:r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: УКУ (Український Католицький Університет) </a:t>
            </a:r>
          </a:p>
          <a:p>
            <a:pPr indent="457200" algn="just"/>
            <a:endParaRPr lang="uk-UA" sz="3200" dirty="0" smtClean="0">
              <a:latin typeface="Montserrat" charset="-52"/>
              <a:cs typeface="Times New Roman" panose="02020603050405020304" pitchFamily="18" charset="0"/>
            </a:endParaRPr>
          </a:p>
          <a:p>
            <a:pPr lvl="0" indent="457200" algn="just"/>
            <a:r>
              <a:rPr lang="uk-UA" sz="3200" b="1" dirty="0">
                <a:latin typeface="Montserrat" charset="-52"/>
                <a:cs typeface="Times New Roman" panose="02020603050405020304" pitchFamily="18" charset="0"/>
              </a:rPr>
              <a:t>Загальна кількість закладів </a:t>
            </a:r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УГКЦ </a:t>
            </a:r>
            <a:r>
              <a:rPr lang="uk-UA" sz="3200" b="1" dirty="0">
                <a:latin typeface="Montserrat" charset="-52"/>
                <a:cs typeface="Times New Roman" panose="02020603050405020304" pitchFamily="18" charset="0"/>
              </a:rPr>
              <a:t>- </a:t>
            </a:r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22; </a:t>
            </a:r>
            <a:endParaRPr lang="uk-UA" sz="3200" b="1" dirty="0">
              <a:latin typeface="Montserrat" charset="-52"/>
              <a:cs typeface="Times New Roman" panose="02020603050405020304" pitchFamily="18" charset="0"/>
            </a:endParaRPr>
          </a:p>
          <a:p>
            <a:pPr lvl="0" indent="457200" algn="just"/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кількість закладів дошкільної – </a:t>
            </a:r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10</a:t>
            </a:r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; загальної 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середньої освіти </a:t>
            </a:r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– </a:t>
            </a:r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11; </a:t>
            </a:r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професійний заклад – 1.</a:t>
            </a:r>
            <a:endParaRPr lang="uk-UA" sz="3200" b="1" dirty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/>
            <a:endParaRPr lang="uk-UA" sz="3200" dirty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/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Кількість учнів в закладах загальної середньої </a:t>
            </a:r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та професійної освіти 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на 2025-2026 </a:t>
            </a:r>
            <a:r>
              <a:rPr lang="uk-UA" sz="3200" dirty="0" err="1">
                <a:latin typeface="Montserrat" charset="-52"/>
                <a:cs typeface="Times New Roman" panose="02020603050405020304" pitchFamily="18" charset="0"/>
              </a:rPr>
              <a:t>н.р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. – </a:t>
            </a:r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понад 3000</a:t>
            </a:r>
            <a:endParaRPr lang="uk-UA" sz="3200" b="1" dirty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/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Кількість вихованців в садочках та світлицях – </a:t>
            </a:r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близько 700</a:t>
            </a:r>
            <a:endParaRPr lang="uk-UA" sz="3200" b="1" dirty="0">
              <a:latin typeface="Montserrat" charset="-5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97559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181100"/>
            <a:ext cx="1615440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sz="3200" b="1" dirty="0">
                <a:latin typeface="Montserrat" charset="-52"/>
                <a:cs typeface="Times New Roman" panose="02020603050405020304" pitchFamily="18" charset="0"/>
              </a:rPr>
              <a:t>Форма </a:t>
            </a:r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власності</a:t>
            </a:r>
          </a:p>
          <a:p>
            <a:pPr lvl="0"/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3200" b="1" dirty="0">
                <a:latin typeface="Montserrat" charset="-52"/>
                <a:cs typeface="Times New Roman" panose="02020603050405020304" pitchFamily="18" charset="0"/>
              </a:rPr>
              <a:t>Згідно Типового Положення ЗО </a:t>
            </a:r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РКЦ та УГКЦ </a:t>
            </a:r>
            <a:r>
              <a:rPr lang="uk-UA" sz="3200" b="1" dirty="0">
                <a:latin typeface="Montserrat" charset="-52"/>
                <a:cs typeface="Times New Roman" panose="02020603050405020304" pitchFamily="18" charset="0"/>
              </a:rPr>
              <a:t>в Україні</a:t>
            </a:r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:</a:t>
            </a:r>
          </a:p>
          <a:p>
            <a:pPr indent="457200" algn="just"/>
            <a:endParaRPr lang="uk-UA" sz="3200" dirty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/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ЗО </a:t>
            </a:r>
            <a:r>
              <a:rPr lang="pl-PL" sz="3200" dirty="0">
                <a:latin typeface="Montserrat" charset="-52"/>
                <a:cs typeface="Times New Roman" panose="02020603050405020304" pitchFamily="18" charset="0"/>
              </a:rPr>
              <a:t>P</a:t>
            </a:r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КЦ та УГКЦ 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може бути різних форм власності, відповідно до чинного законодавства</a:t>
            </a:r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.</a:t>
            </a:r>
          </a:p>
          <a:p>
            <a:pPr indent="457200" algn="just"/>
            <a:endParaRPr lang="uk-UA" sz="3200" dirty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/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 Залежно від форм власності ЗО </a:t>
            </a:r>
            <a:r>
              <a:rPr lang="pl-PL" sz="3200" dirty="0">
                <a:latin typeface="Montserrat" charset="-52"/>
                <a:cs typeface="Times New Roman" panose="02020603050405020304" pitchFamily="18" charset="0"/>
              </a:rPr>
              <a:t>P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КЦ </a:t>
            </a:r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та УГКЦ може 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бути двох видів:</a:t>
            </a:r>
          </a:p>
          <a:p>
            <a:pPr marL="742950" indent="457200" algn="just">
              <a:buAutoNum type="arabicPeriod"/>
            </a:pPr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 </a:t>
            </a:r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У</a:t>
            </a:r>
            <a:r>
              <a:rPr lang="uk-UA" sz="3200" b="1" i="1" dirty="0" smtClean="0">
                <a:latin typeface="Montserrat" charset="-52"/>
                <a:cs typeface="Times New Roman" panose="02020603050405020304" pitchFamily="18" charset="0"/>
              </a:rPr>
              <a:t>країнський </a:t>
            </a:r>
            <a:r>
              <a:rPr lang="uk-UA" sz="3200" b="1" i="1" dirty="0">
                <a:latin typeface="Montserrat" charset="-52"/>
                <a:cs typeface="Times New Roman" panose="02020603050405020304" pitchFamily="18" charset="0"/>
              </a:rPr>
              <a:t>католицький заклад освіти (УКЗО) різного рівня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, який заснований дієцезією, парафією чи згромадженням та є їхньою власністю</a:t>
            </a:r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;</a:t>
            </a:r>
          </a:p>
          <a:p>
            <a:pPr marL="742950" indent="457200" algn="just">
              <a:buAutoNum type="arabicPeriod"/>
            </a:pPr>
            <a:endParaRPr lang="uk-UA" sz="3200" dirty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/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  2. </a:t>
            </a:r>
            <a:r>
              <a:rPr lang="uk-UA" sz="3200" b="1" i="1" dirty="0" smtClean="0">
                <a:latin typeface="Montserrat" charset="-52"/>
                <a:cs typeface="Times New Roman" panose="02020603050405020304" pitchFamily="18" charset="0"/>
              </a:rPr>
              <a:t>Заклад </a:t>
            </a:r>
            <a:r>
              <a:rPr lang="uk-UA" sz="3200" b="1" i="1" dirty="0">
                <a:latin typeface="Montserrat" charset="-52"/>
                <a:cs typeface="Times New Roman" panose="02020603050405020304" pitchFamily="18" charset="0"/>
              </a:rPr>
              <a:t>освіти </a:t>
            </a:r>
            <a:r>
              <a:rPr lang="uk-UA" sz="3200" b="1" i="1" dirty="0" smtClean="0">
                <a:latin typeface="Montserrat" charset="-52"/>
                <a:cs typeface="Times New Roman" panose="02020603050405020304" pitchFamily="18" charset="0"/>
              </a:rPr>
              <a:t>католицького або </a:t>
            </a:r>
            <a:r>
              <a:rPr lang="uk-UA" sz="3200" b="1" i="1" dirty="0" err="1" smtClean="0">
                <a:latin typeface="Montserrat" charset="-52"/>
                <a:cs typeface="Times New Roman" panose="02020603050405020304" pitchFamily="18" charset="0"/>
              </a:rPr>
              <a:t>християнскього</a:t>
            </a:r>
            <a:r>
              <a:rPr lang="uk-UA" sz="3200" b="1" i="1" dirty="0" smtClean="0">
                <a:latin typeface="Montserrat" charset="-52"/>
                <a:cs typeface="Times New Roman" panose="02020603050405020304" pitchFamily="18" charset="0"/>
              </a:rPr>
              <a:t> </a:t>
            </a:r>
            <a:r>
              <a:rPr lang="uk-UA" sz="3200" b="1" i="1" dirty="0">
                <a:latin typeface="Montserrat" charset="-52"/>
                <a:cs typeface="Times New Roman" panose="02020603050405020304" pitchFamily="18" charset="0"/>
              </a:rPr>
              <a:t>спрямування різного рівня та різних форм власності</a:t>
            </a:r>
            <a:r>
              <a:rPr lang="uk-UA" sz="3200" b="1" dirty="0">
                <a:latin typeface="Montserrat" charset="-52"/>
                <a:cs typeface="Times New Roman" panose="02020603050405020304" pitchFamily="18" charset="0"/>
              </a:rPr>
              <a:t>,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 який діє на підставі статуту, договору між засновником і </a:t>
            </a:r>
            <a:r>
              <a:rPr lang="uk-UA" sz="3200" dirty="0" err="1">
                <a:latin typeface="Montserrat" charset="-52"/>
                <a:cs typeface="Times New Roman" panose="02020603050405020304" pitchFamily="18" charset="0"/>
              </a:rPr>
              <a:t>дієцезіяльним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 управлінням та декретів про визнання відповідною церковною владою</a:t>
            </a:r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.</a:t>
            </a:r>
            <a:endParaRPr lang="uk-UA" sz="3200" dirty="0">
              <a:latin typeface="Montserrat" charset="-5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32004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800100"/>
            <a:ext cx="16383000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7200" algn="ctr"/>
            <a:r>
              <a:rPr lang="uk-UA" sz="3200" b="1" dirty="0">
                <a:latin typeface="Montserrat" charset="-52"/>
                <a:cs typeface="Times New Roman" panose="02020603050405020304" pitchFamily="18" charset="0"/>
              </a:rPr>
              <a:t>Католицькі заклади освіти. Які вони? </a:t>
            </a:r>
            <a:endParaRPr lang="uk-UA" sz="3200" b="1" dirty="0" smtClean="0">
              <a:latin typeface="Montserrat" charset="-52"/>
              <a:cs typeface="Times New Roman" panose="02020603050405020304" pitchFamily="18" charset="0"/>
            </a:endParaRPr>
          </a:p>
          <a:p>
            <a:pPr lvl="0" indent="457200" algn="just"/>
            <a:endParaRPr lang="uk-UA" sz="3200" b="1" dirty="0" smtClean="0">
              <a:latin typeface="Montserrat" charset="-52"/>
              <a:cs typeface="Times New Roman" panose="02020603050405020304" pitchFamily="18" charset="0"/>
            </a:endParaRPr>
          </a:p>
          <a:p>
            <a:pPr lvl="0" indent="457200" algn="just"/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Мета</a:t>
            </a:r>
            <a:r>
              <a:rPr lang="uk-UA" sz="3200" b="1" dirty="0">
                <a:latin typeface="Montserrat" charset="-52"/>
                <a:cs typeface="Times New Roman" panose="02020603050405020304" pitchFamily="18" charset="0"/>
              </a:rPr>
              <a:t>, завдання, принципи та засади </a:t>
            </a:r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діяльності згідно типового положення про католицький заклад освіти РКЦ та УГКЦ </a:t>
            </a:r>
            <a:r>
              <a:rPr lang="uk-UA" sz="3200" b="1" dirty="0">
                <a:latin typeface="Montserrat" charset="-52"/>
                <a:cs typeface="Times New Roman" panose="02020603050405020304" pitchFamily="18" charset="0"/>
              </a:rPr>
              <a:t> </a:t>
            </a:r>
            <a:endParaRPr lang="uk-UA" sz="3200" dirty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/>
            <a:endParaRPr lang="uk-UA" sz="3200" b="1" dirty="0" smtClean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/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Типове </a:t>
            </a:r>
            <a:r>
              <a:rPr lang="uk-UA" sz="3200" b="1" dirty="0">
                <a:latin typeface="Montserrat" charset="-52"/>
                <a:cs typeface="Times New Roman" panose="02020603050405020304" pitchFamily="18" charset="0"/>
              </a:rPr>
              <a:t>Положення про заклади освіти РКЦ було затверджене 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на</a:t>
            </a:r>
            <a:r>
              <a:rPr lang="uk-UA" sz="3200" b="1" dirty="0">
                <a:latin typeface="Montserrat" charset="-52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пленарному засіданні Конференції єпископів РКЦ в Україні з ініціативи Комісії у справах </a:t>
            </a:r>
            <a:r>
              <a:rPr lang="uk-UA" sz="3200" dirty="0" err="1">
                <a:latin typeface="Montserrat" charset="-52"/>
                <a:cs typeface="Times New Roman" panose="02020603050405020304" pitchFamily="18" charset="0"/>
              </a:rPr>
              <a:t>душпастирства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 молоді РКЦ України (листопад, 2023 р.)</a:t>
            </a:r>
          </a:p>
          <a:p>
            <a:pPr indent="457200" algn="just"/>
            <a:endParaRPr lang="uk-UA" sz="3200" dirty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/>
            <a:r>
              <a:rPr lang="uk-UA" sz="3200" b="1" dirty="0" smtClean="0">
                <a:latin typeface="Montserrat" charset="-52"/>
                <a:cs typeface="Times New Roman" panose="02020603050405020304" pitchFamily="18" charset="0"/>
              </a:rPr>
              <a:t>Типове положення про заклад освіти УГКЦ було затверджено</a:t>
            </a:r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 на Синоді </a:t>
            </a:r>
            <a:r>
              <a:rPr lang="uk-UA" sz="3200" dirty="0" err="1" smtClean="0">
                <a:latin typeface="Montserrat" charset="-52"/>
                <a:cs typeface="Times New Roman" panose="02020603050405020304" pitchFamily="18" charset="0"/>
              </a:rPr>
              <a:t>Епископів</a:t>
            </a:r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 УГКЦ з ініціативи комісії освіти і виховання УГКЦ (у квітні 2016 р.)</a:t>
            </a:r>
          </a:p>
          <a:p>
            <a:pPr indent="457200" algn="just"/>
            <a:endParaRPr lang="uk-UA" sz="3200" dirty="0">
              <a:latin typeface="Montserrat" charset="-52"/>
              <a:cs typeface="Times New Roman" panose="02020603050405020304" pitchFamily="18" charset="0"/>
            </a:endParaRPr>
          </a:p>
          <a:p>
            <a:pPr indent="457200" algn="just"/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Документи містять 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загальні положення, </a:t>
            </a:r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визначають </a:t>
            </a:r>
            <a:r>
              <a:rPr lang="uk-UA" sz="3200" dirty="0">
                <a:latin typeface="Montserrat" charset="-52"/>
                <a:cs typeface="Times New Roman" panose="02020603050405020304" pitchFamily="18" charset="0"/>
              </a:rPr>
              <a:t>мету, завдання принципи та засади діяльності закладу; основні вимоги щодо керівництва, персоналу, духівника; питання форм власності, управління та фінансування закладу</a:t>
            </a:r>
            <a:r>
              <a:rPr lang="uk-UA" sz="3200" dirty="0" smtClean="0">
                <a:latin typeface="Montserrat" charset="-52"/>
                <a:cs typeface="Times New Roman" panose="02020603050405020304" pitchFamily="18" charset="0"/>
              </a:rPr>
              <a:t>.</a:t>
            </a:r>
            <a:endParaRPr lang="uk-UA" sz="3200" dirty="0">
              <a:latin typeface="Montserrat" charset="-5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78048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0" y="463911"/>
            <a:ext cx="5381320" cy="9359178"/>
            <a:chOff x="0" y="0"/>
            <a:chExt cx="3291840" cy="5725160"/>
          </a:xfrm>
        </p:grpSpPr>
        <p:sp>
          <p:nvSpPr>
            <p:cNvPr id="3" name="Freeform 3"/>
            <p:cNvSpPr/>
            <p:nvPr/>
          </p:nvSpPr>
          <p:spPr>
            <a:xfrm>
              <a:off x="38100" y="0"/>
              <a:ext cx="3252470" cy="1734820"/>
            </a:xfrm>
            <a:custGeom>
              <a:avLst/>
              <a:gdLst/>
              <a:ahLst/>
              <a:cxnLst/>
              <a:rect l="l" t="t" r="r" b="b"/>
              <a:pathLst>
                <a:path w="3252470" h="1734820">
                  <a:moveTo>
                    <a:pt x="3021330" y="0"/>
                  </a:moveTo>
                  <a:cubicBezTo>
                    <a:pt x="2995930" y="2540"/>
                    <a:pt x="2971800" y="6350"/>
                    <a:pt x="2946400" y="8890"/>
                  </a:cubicBezTo>
                  <a:cubicBezTo>
                    <a:pt x="2937510" y="10160"/>
                    <a:pt x="2927350" y="11430"/>
                    <a:pt x="2918460" y="12700"/>
                  </a:cubicBezTo>
                  <a:cubicBezTo>
                    <a:pt x="2905760" y="13970"/>
                    <a:pt x="2915920" y="12700"/>
                    <a:pt x="2918460" y="12700"/>
                  </a:cubicBezTo>
                  <a:cubicBezTo>
                    <a:pt x="2894330" y="16510"/>
                    <a:pt x="2871470" y="19050"/>
                    <a:pt x="2847340" y="22860"/>
                  </a:cubicBezTo>
                  <a:cubicBezTo>
                    <a:pt x="2815590" y="26670"/>
                    <a:pt x="2783840" y="30480"/>
                    <a:pt x="2752090" y="31750"/>
                  </a:cubicBezTo>
                  <a:cubicBezTo>
                    <a:pt x="2519680" y="46990"/>
                    <a:pt x="2286000" y="16510"/>
                    <a:pt x="2053590" y="15240"/>
                  </a:cubicBezTo>
                  <a:cubicBezTo>
                    <a:pt x="1816100" y="12700"/>
                    <a:pt x="1577340" y="13970"/>
                    <a:pt x="1339850" y="19050"/>
                  </a:cubicBezTo>
                  <a:cubicBezTo>
                    <a:pt x="892810" y="27940"/>
                    <a:pt x="445770" y="46990"/>
                    <a:pt x="0" y="49530"/>
                  </a:cubicBezTo>
                  <a:cubicBezTo>
                    <a:pt x="1270" y="480060"/>
                    <a:pt x="12700" y="911860"/>
                    <a:pt x="21590" y="1342390"/>
                  </a:cubicBezTo>
                  <a:cubicBezTo>
                    <a:pt x="24130" y="1470660"/>
                    <a:pt x="26670" y="1598930"/>
                    <a:pt x="27940" y="1725930"/>
                  </a:cubicBezTo>
                  <a:cubicBezTo>
                    <a:pt x="228600" y="1728470"/>
                    <a:pt x="427990" y="1734820"/>
                    <a:pt x="628650" y="1733550"/>
                  </a:cubicBezTo>
                  <a:cubicBezTo>
                    <a:pt x="871220" y="1732280"/>
                    <a:pt x="1113790" y="1714500"/>
                    <a:pt x="1356360" y="1710690"/>
                  </a:cubicBezTo>
                  <a:cubicBezTo>
                    <a:pt x="1596390" y="1706880"/>
                    <a:pt x="1835150" y="1711960"/>
                    <a:pt x="2075180" y="1715770"/>
                  </a:cubicBezTo>
                  <a:cubicBezTo>
                    <a:pt x="2316480" y="1719580"/>
                    <a:pt x="2559050" y="1720850"/>
                    <a:pt x="2800350" y="1713230"/>
                  </a:cubicBezTo>
                  <a:cubicBezTo>
                    <a:pt x="2917190" y="1709420"/>
                    <a:pt x="3034030" y="1705610"/>
                    <a:pt x="3150870" y="1709420"/>
                  </a:cubicBezTo>
                  <a:cubicBezTo>
                    <a:pt x="3185160" y="1710690"/>
                    <a:pt x="3218180" y="1710690"/>
                    <a:pt x="3252470" y="1711960"/>
                  </a:cubicBezTo>
                  <a:cubicBezTo>
                    <a:pt x="3247390" y="1141730"/>
                    <a:pt x="3233420" y="570230"/>
                    <a:pt x="3233420" y="0"/>
                  </a:cubicBezTo>
                  <a:lnTo>
                    <a:pt x="3021330" y="0"/>
                  </a:lnTo>
                  <a:close/>
                </a:path>
              </a:pathLst>
            </a:custGeom>
            <a:blipFill>
              <a:blip r:embed="rId2"/>
              <a:stretch>
                <a:fillRect t="-18603" b="-57716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31750" y="2037080"/>
              <a:ext cx="3260090" cy="1697990"/>
            </a:xfrm>
            <a:custGeom>
              <a:avLst/>
              <a:gdLst/>
              <a:ahLst/>
              <a:cxnLst/>
              <a:rect l="l" t="t" r="r" b="b"/>
              <a:pathLst>
                <a:path w="3260090" h="1697990">
                  <a:moveTo>
                    <a:pt x="3260090" y="10160"/>
                  </a:moveTo>
                  <a:lnTo>
                    <a:pt x="3111500" y="6350"/>
                  </a:lnTo>
                  <a:cubicBezTo>
                    <a:pt x="2979420" y="3810"/>
                    <a:pt x="2847340" y="11430"/>
                    <a:pt x="2715260" y="13970"/>
                  </a:cubicBezTo>
                  <a:cubicBezTo>
                    <a:pt x="2233930" y="25400"/>
                    <a:pt x="1752600" y="0"/>
                    <a:pt x="1271270" y="11430"/>
                  </a:cubicBezTo>
                  <a:cubicBezTo>
                    <a:pt x="1028700" y="16510"/>
                    <a:pt x="786130" y="34290"/>
                    <a:pt x="543560" y="33020"/>
                  </a:cubicBezTo>
                  <a:cubicBezTo>
                    <a:pt x="374650" y="31750"/>
                    <a:pt x="205740" y="27940"/>
                    <a:pt x="36830" y="25400"/>
                  </a:cubicBezTo>
                  <a:cubicBezTo>
                    <a:pt x="38100" y="227330"/>
                    <a:pt x="36830" y="429260"/>
                    <a:pt x="31750" y="629920"/>
                  </a:cubicBezTo>
                  <a:cubicBezTo>
                    <a:pt x="26670" y="829310"/>
                    <a:pt x="16510" y="1028700"/>
                    <a:pt x="10160" y="1226820"/>
                  </a:cubicBezTo>
                  <a:cubicBezTo>
                    <a:pt x="6350" y="1372870"/>
                    <a:pt x="2540" y="1520190"/>
                    <a:pt x="0" y="1666240"/>
                  </a:cubicBezTo>
                  <a:cubicBezTo>
                    <a:pt x="242570" y="1663700"/>
                    <a:pt x="486410" y="1654810"/>
                    <a:pt x="728980" y="1648460"/>
                  </a:cubicBezTo>
                  <a:cubicBezTo>
                    <a:pt x="967740" y="1642110"/>
                    <a:pt x="1205230" y="1647190"/>
                    <a:pt x="1443990" y="1648460"/>
                  </a:cubicBezTo>
                  <a:cubicBezTo>
                    <a:pt x="1680210" y="1648460"/>
                    <a:pt x="1916430" y="1642110"/>
                    <a:pt x="2153920" y="1643380"/>
                  </a:cubicBezTo>
                  <a:cubicBezTo>
                    <a:pt x="2387600" y="1643380"/>
                    <a:pt x="2620010" y="1653540"/>
                    <a:pt x="2851150" y="1680210"/>
                  </a:cubicBezTo>
                  <a:cubicBezTo>
                    <a:pt x="2959100" y="1692910"/>
                    <a:pt x="3068320" y="1697990"/>
                    <a:pt x="3177540" y="1696720"/>
                  </a:cubicBezTo>
                  <a:cubicBezTo>
                    <a:pt x="3188970" y="1696720"/>
                    <a:pt x="3200400" y="1696720"/>
                    <a:pt x="3211830" y="1695450"/>
                  </a:cubicBezTo>
                  <a:lnTo>
                    <a:pt x="3219450" y="1474470"/>
                  </a:lnTo>
                  <a:cubicBezTo>
                    <a:pt x="3227070" y="1287780"/>
                    <a:pt x="3238500" y="1099820"/>
                    <a:pt x="3247391" y="913130"/>
                  </a:cubicBezTo>
                  <a:cubicBezTo>
                    <a:pt x="3256281" y="722630"/>
                    <a:pt x="3258820" y="532130"/>
                    <a:pt x="3260091" y="341630"/>
                  </a:cubicBezTo>
                  <a:lnTo>
                    <a:pt x="3260091" y="10160"/>
                  </a:lnTo>
                  <a:close/>
                </a:path>
              </a:pathLst>
            </a:custGeom>
            <a:blipFill>
              <a:blip r:embed="rId3"/>
              <a:stretch>
                <a:fillRect t="-5424" b="-5425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-3810" y="3986530"/>
              <a:ext cx="3270250" cy="1742440"/>
            </a:xfrm>
            <a:custGeom>
              <a:avLst/>
              <a:gdLst/>
              <a:ahLst/>
              <a:cxnLst/>
              <a:rect l="l" t="t" r="r" b="b"/>
              <a:pathLst>
                <a:path w="3270250" h="1742440">
                  <a:moveTo>
                    <a:pt x="3267710" y="727710"/>
                  </a:moveTo>
                  <a:cubicBezTo>
                    <a:pt x="3267710" y="549910"/>
                    <a:pt x="3247390" y="372110"/>
                    <a:pt x="3243580" y="193040"/>
                  </a:cubicBezTo>
                  <a:cubicBezTo>
                    <a:pt x="3243580" y="153670"/>
                    <a:pt x="3242310" y="114300"/>
                    <a:pt x="3242310" y="74930"/>
                  </a:cubicBezTo>
                  <a:cubicBezTo>
                    <a:pt x="3224530" y="74930"/>
                    <a:pt x="3206750" y="76200"/>
                    <a:pt x="3188970" y="76200"/>
                  </a:cubicBezTo>
                  <a:cubicBezTo>
                    <a:pt x="3064510" y="76200"/>
                    <a:pt x="2942590" y="64770"/>
                    <a:pt x="2819400" y="50800"/>
                  </a:cubicBezTo>
                  <a:cubicBezTo>
                    <a:pt x="2348230" y="0"/>
                    <a:pt x="1873250" y="31750"/>
                    <a:pt x="1400810" y="26670"/>
                  </a:cubicBezTo>
                  <a:cubicBezTo>
                    <a:pt x="1159510" y="24130"/>
                    <a:pt x="919480" y="22861"/>
                    <a:pt x="678180" y="30480"/>
                  </a:cubicBezTo>
                  <a:cubicBezTo>
                    <a:pt x="462280" y="36830"/>
                    <a:pt x="246380" y="44450"/>
                    <a:pt x="29210" y="45720"/>
                  </a:cubicBezTo>
                  <a:cubicBezTo>
                    <a:pt x="24130" y="416561"/>
                    <a:pt x="20320" y="787400"/>
                    <a:pt x="10160" y="1156970"/>
                  </a:cubicBezTo>
                  <a:cubicBezTo>
                    <a:pt x="5080" y="1341120"/>
                    <a:pt x="0" y="1526540"/>
                    <a:pt x="3810" y="1710690"/>
                  </a:cubicBezTo>
                  <a:cubicBezTo>
                    <a:pt x="266700" y="1710690"/>
                    <a:pt x="528320" y="1715770"/>
                    <a:pt x="791210" y="1720850"/>
                  </a:cubicBezTo>
                  <a:cubicBezTo>
                    <a:pt x="1275080" y="1731010"/>
                    <a:pt x="1760220" y="1742440"/>
                    <a:pt x="2244090" y="1732280"/>
                  </a:cubicBezTo>
                  <a:cubicBezTo>
                    <a:pt x="2585720" y="1724660"/>
                    <a:pt x="2928620" y="1717040"/>
                    <a:pt x="3270250" y="1713230"/>
                  </a:cubicBezTo>
                  <a:cubicBezTo>
                    <a:pt x="3218180" y="1389380"/>
                    <a:pt x="3268980" y="1055370"/>
                    <a:pt x="3267710" y="727710"/>
                  </a:cubicBezTo>
                  <a:close/>
                </a:path>
              </a:pathLst>
            </a:custGeom>
            <a:blipFill>
              <a:blip r:embed="rId4"/>
              <a:stretch>
                <a:fillRect t="-5860" b="-5859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5675748" y="4217808"/>
            <a:ext cx="11203429" cy="1803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6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ВАЖЛИВІСТЬ ЛЮДИНИ</a:t>
            </a:r>
          </a:p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Це вийти назустріч людині, це зробити перший крок, без страху виявляти ініціативу та шукати тих, які далеко від підходів, системи, бачення.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675748" y="6745467"/>
            <a:ext cx="11203429" cy="2259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6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ЯКІСНЕ ПЕРЕЖИТТЯ</a:t>
            </a:r>
          </a:p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Бути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тут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і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зараз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Цей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принцип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ми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декларуємо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і в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команді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і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учасників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програм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не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кількість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пройдених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лекцій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а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якісне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перебування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кожній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з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них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Глибоко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по-справжньому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і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дуже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відповідально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проживати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своє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сьогодні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675748" y="2146355"/>
            <a:ext cx="11172278" cy="1348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ТВОРЕННЯ СТОСУНКІВ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Бог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у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якого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ми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віримо</a:t>
            </a:r>
            <a:r>
              <a:rPr lang="en-US" sz="2600" dirty="0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–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це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Бог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стосунків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Людина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неможлива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без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них</a:t>
            </a:r>
            <a:r>
              <a:rPr lang="en-US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</a:p>
        </p:txBody>
      </p:sp>
      <p:sp>
        <p:nvSpPr>
          <p:cNvPr id="9" name="Freeform 9"/>
          <p:cNvSpPr/>
          <p:nvPr/>
        </p:nvSpPr>
        <p:spPr>
          <a:xfrm>
            <a:off x="5381320" y="192024"/>
            <a:ext cx="3013790" cy="1749254"/>
          </a:xfrm>
          <a:custGeom>
            <a:avLst/>
            <a:gdLst/>
            <a:ahLst/>
            <a:cxnLst/>
            <a:rect l="l" t="t" r="r" b="b"/>
            <a:pathLst>
              <a:path w="3013790" h="1749254">
                <a:moveTo>
                  <a:pt x="0" y="0"/>
                </a:moveTo>
                <a:lnTo>
                  <a:pt x="3013790" y="0"/>
                </a:lnTo>
                <a:lnTo>
                  <a:pt x="3013790" y="1749254"/>
                </a:lnTo>
                <a:lnTo>
                  <a:pt x="0" y="17492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675748" y="804991"/>
            <a:ext cx="13954698" cy="844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42"/>
              </a:lnSpc>
            </a:pPr>
            <a:r>
              <a:rPr lang="en-US" sz="5618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Наші цінності: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2171700"/>
            <a:ext cx="1237302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sz="4800" b="1" dirty="0" smtClean="0">
                <a:latin typeface="Montserrat" charset="-52"/>
                <a:cs typeface="Times New Roman" panose="02020603050405020304" pitchFamily="18" charset="0"/>
              </a:rPr>
              <a:t>Фінансування</a:t>
            </a:r>
          </a:p>
          <a:p>
            <a:pPr lvl="0" algn="ctr"/>
            <a:endParaRPr lang="uk-UA" sz="4800" dirty="0">
              <a:latin typeface="Montserrat" charset="-52"/>
              <a:cs typeface="Times New Roman" panose="02020603050405020304" pitchFamily="18" charset="0"/>
            </a:endParaRPr>
          </a:p>
          <a:p>
            <a:pPr lvl="0"/>
            <a:r>
              <a:rPr lang="uk-UA" sz="4800" b="1" dirty="0">
                <a:latin typeface="Montserrat" charset="-52"/>
                <a:cs typeface="Times New Roman" panose="02020603050405020304" pitchFamily="18" charset="0"/>
              </a:rPr>
              <a:t>Сильні та слабкі </a:t>
            </a:r>
            <a:r>
              <a:rPr lang="uk-UA" sz="4800" b="1" dirty="0" smtClean="0">
                <a:latin typeface="Montserrat" charset="-52"/>
                <a:cs typeface="Times New Roman" panose="02020603050405020304" pitchFamily="18" charset="0"/>
              </a:rPr>
              <a:t>сторони католицьких закладів освіти</a:t>
            </a:r>
          </a:p>
          <a:p>
            <a:pPr lvl="0"/>
            <a:r>
              <a:rPr lang="uk-UA" sz="4800" b="1" dirty="0" smtClean="0">
                <a:latin typeface="Montserrat" charset="-52"/>
                <a:cs typeface="Times New Roman" panose="02020603050405020304" pitchFamily="18" charset="0"/>
              </a:rPr>
              <a:t> </a:t>
            </a:r>
            <a:endParaRPr lang="uk-UA" sz="4800" dirty="0">
              <a:latin typeface="Montserrat" charset="-52"/>
              <a:cs typeface="Times New Roman" panose="02020603050405020304" pitchFamily="18" charset="0"/>
            </a:endParaRPr>
          </a:p>
          <a:p>
            <a:pPr lvl="0"/>
            <a:r>
              <a:rPr lang="uk-UA" sz="4800" b="1" dirty="0">
                <a:latin typeface="Montserrat" charset="-52"/>
                <a:cs typeface="Times New Roman" panose="02020603050405020304" pitchFamily="18" charset="0"/>
              </a:rPr>
              <a:t>Виклики. План </a:t>
            </a:r>
            <a:r>
              <a:rPr lang="uk-UA" sz="4800" b="1" dirty="0" smtClean="0">
                <a:latin typeface="Montserrat" charset="-52"/>
                <a:cs typeface="Times New Roman" panose="02020603050405020304" pitchFamily="18" charset="0"/>
              </a:rPr>
              <a:t>розвитку</a:t>
            </a:r>
          </a:p>
          <a:p>
            <a:pPr lvl="0"/>
            <a:endParaRPr lang="uk-UA" sz="4800" dirty="0">
              <a:latin typeface="Montserrat" charset="-52"/>
              <a:cs typeface="Times New Roman" panose="02020603050405020304" pitchFamily="18" charset="0"/>
            </a:endParaRPr>
          </a:p>
          <a:p>
            <a:pPr lvl="0"/>
            <a:endParaRPr lang="uk-UA" sz="4800" b="1" dirty="0" smtClean="0">
              <a:latin typeface="Montserrat" charset="-52"/>
              <a:cs typeface="Times New Roman" panose="02020603050405020304" pitchFamily="18" charset="0"/>
            </a:endParaRPr>
          </a:p>
          <a:p>
            <a:pPr lvl="0"/>
            <a:endParaRPr lang="uk-UA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52638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757</Words>
  <Application>Microsoft Office PowerPoint</Application>
  <PresentationFormat>Произвольный</PresentationFormat>
  <Paragraphs>98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Times New Roman</vt:lpstr>
      <vt:lpstr>Montserrat</vt:lpstr>
      <vt:lpstr>Montserrat Bold</vt:lpstr>
      <vt:lpstr>Agrandir Wide</vt:lpstr>
      <vt:lpstr>Agrandir Wide Thin</vt:lpstr>
      <vt:lpstr>Calibri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Церкви у формуванні духовно-моральних цінностей в освіті</dc:title>
  <cp:lastModifiedBy>hp</cp:lastModifiedBy>
  <cp:revision>34</cp:revision>
  <dcterms:created xsi:type="dcterms:W3CDTF">2006-08-16T00:00:00Z</dcterms:created>
  <dcterms:modified xsi:type="dcterms:W3CDTF">2025-09-23T19:33:09Z</dcterms:modified>
  <dc:identifier>DAGm182pI68</dc:identifier>
</cp:coreProperties>
</file>