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24.xml" ContentType="application/vnd.openxmlformats-officedocument.drawingml.chart+xml"/>
  <Override PartName="/ppt/drawings/drawing6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7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colors6.xml" ContentType="application/vnd.ms-office.chartcolorstyle+xml"/>
  <Override PartName="/ppt/charts/style6.xml" ContentType="application/vnd.ms-office.chart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colors9.xml" ContentType="application/vnd.ms-office.chartcolorstyle+xml"/>
  <Override PartName="/ppt/charts/style9.xml" ContentType="application/vnd.ms-office.chartstyle+xml"/>
  <Override PartName="/ppt/charts/style10.xml" ContentType="application/vnd.ms-office.chartstyle+xml"/>
  <Override PartName="/ppt/charts/colors10.xml" ContentType="application/vnd.ms-office.chartcolorstyle+xml"/>
  <Override PartName="/ppt/charts/colors11.xml" ContentType="application/vnd.ms-office.chartcolorstyle+xml"/>
  <Override PartName="/ppt/charts/style11.xml" ContentType="application/vnd.ms-office.chart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80" r:id="rId1"/>
    <p:sldMasterId id="2147484092" r:id="rId2"/>
    <p:sldMasterId id="2147484104" r:id="rId3"/>
    <p:sldMasterId id="2147484116" r:id="rId4"/>
    <p:sldMasterId id="2147484128" r:id="rId5"/>
    <p:sldMasterId id="2147484140" r:id="rId6"/>
    <p:sldMasterId id="2147484210" r:id="rId7"/>
  </p:sldMasterIdLst>
  <p:notesMasterIdLst>
    <p:notesMasterId r:id="rId30"/>
  </p:notesMasterIdLst>
  <p:handoutMasterIdLst>
    <p:handoutMasterId r:id="rId31"/>
  </p:handoutMasterIdLst>
  <p:sldIdLst>
    <p:sldId id="613" r:id="rId8"/>
    <p:sldId id="769" r:id="rId9"/>
    <p:sldId id="766" r:id="rId10"/>
    <p:sldId id="272" r:id="rId11"/>
    <p:sldId id="764" r:id="rId12"/>
    <p:sldId id="328" r:id="rId13"/>
    <p:sldId id="322" r:id="rId14"/>
    <p:sldId id="323" r:id="rId15"/>
    <p:sldId id="295" r:id="rId16"/>
    <p:sldId id="267" r:id="rId17"/>
    <p:sldId id="412" r:id="rId18"/>
    <p:sldId id="722" r:id="rId19"/>
    <p:sldId id="718" r:id="rId20"/>
    <p:sldId id="318" r:id="rId21"/>
    <p:sldId id="326" r:id="rId22"/>
    <p:sldId id="305" r:id="rId23"/>
    <p:sldId id="320" r:id="rId24"/>
    <p:sldId id="765" r:id="rId25"/>
    <p:sldId id="321" r:id="rId26"/>
    <p:sldId id="767" r:id="rId27"/>
    <p:sldId id="768" r:id="rId28"/>
    <p:sldId id="714" r:id="rId29"/>
  </p:sldIdLst>
  <p:sldSz cx="12192000" cy="6858000"/>
  <p:notesSz cx="6858000" cy="99472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81E1E"/>
    <a:srgbClr val="91B8F3"/>
    <a:srgbClr val="CC3300"/>
    <a:srgbClr val="FF5050"/>
    <a:srgbClr val="FFFFCC"/>
    <a:srgbClr val="66FF66"/>
    <a:srgbClr val="FFFFFF"/>
    <a:srgbClr val="FFFF99"/>
    <a:srgbClr val="8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8" autoAdjust="0"/>
    <p:restoredTop sz="50000" autoAdjust="0"/>
  </p:normalViewPr>
  <p:slideViewPr>
    <p:cSldViewPr>
      <p:cViewPr varScale="1">
        <p:scale>
          <a:sx n="60" d="100"/>
          <a:sy n="60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notesViewPr>
    <p:cSldViewPr>
      <p:cViewPr>
        <p:scale>
          <a:sx n="100" d="100"/>
          <a:sy n="100" d="100"/>
        </p:scale>
        <p:origin x="-1542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dariapavlova\Documents\&#1056;&#1040;&#1041;&#1054;&#1058;&#1040;\UISR\PAVLOVA\2018\HBSC\&#1072;&#1085;&#1072;&#1083;&#1080;&#1090;&#1080;&#1095;&#1077;&#1089;&#1082;&#1080;&#1080;&#774;%20&#1086;&#1090;&#1095;&#1077;&#1090;\&#1058;&#1045;&#1050;&#1057;&#1058;%20&#1054;&#1058;&#1063;&#1045;&#1058;&#1040;\&#1043;&#1088;&#1072;&#1092;&#1080;&#1082;&#1080;_&#1076;&#1083;&#1103;%20&#1086;&#1090;&#1095;&#1077;&#1090;&#1072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Users\dariapavlova\Documents\&#1056;&#1040;&#1041;&#1054;&#1058;&#1040;\UISR\PAVLOVA\2018\conferences\&#1041;&#1091;&#1083;&#1083;&#1080;&#1085;&#1075;\&#1076;&#1083;&#1103;%20&#1075;&#1088;&#1072;&#1092;&#1080;&#1082;&#1086;&#1074;_&#1073;&#1091;&#1083;&#1083;&#1080;&#1085;&#1075;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Users\dariapavlova\Documents\&#1056;&#1040;&#1041;&#1054;&#1058;&#1040;\UISR\PAVLOVA\2018\conferences\&#1041;&#1091;&#1083;&#1083;&#1080;&#1085;&#1075;\&#1076;&#1083;&#1103;%20&#1075;&#1088;&#1072;&#1092;&#1080;&#1082;&#1086;&#1074;_&#1073;&#1091;&#1083;&#1083;&#1080;&#1085;&#1075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Relationship Id="rId4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5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6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.xm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9.xlsx"/><Relationship Id="rId4" Type="http://schemas.microsoft.com/office/2011/relationships/chartStyle" Target="style9.xm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20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1.xlsx"/><Relationship Id="rId4" Type="http://schemas.microsoft.com/office/2011/relationships/chartStyle" Target="style11.xm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22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23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dariapavlova\Documents\&#1056;&#1040;&#1041;&#1054;&#1058;&#1040;\UISR\PAVLOVA\2018\HBSC\&#1072;&#1085;&#1072;&#1083;&#1080;&#1090;&#1080;&#1095;&#1077;&#1089;&#1082;&#1080;&#1080;&#774;%20&#1086;&#1090;&#1095;&#1077;&#1090;\&#1058;&#1045;&#1050;&#1057;&#1058;%20&#1054;&#1058;&#1063;&#1045;&#1058;&#1040;\&#1043;&#1088;&#1072;&#1092;&#1080;&#1082;&#1080;_&#1076;&#1083;&#1103;%20&#1086;&#1090;&#1095;&#1077;&#1090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15485235939971"/>
          <c:y val="1.4597810797322629E-2"/>
          <c:w val="0.53542589470735136"/>
          <c:h val="0.943317236023458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Граєте в кімнатні ігри</c:v>
                </c:pt>
                <c:pt idx="1">
                  <c:v>Відвідуєте місця розваг</c:v>
                </c:pt>
                <c:pt idx="2">
                  <c:v>Граєте в комп'ютерні ігри</c:v>
                </c:pt>
                <c:pt idx="3">
                  <c:v>Відвідуєте друзів або родичів</c:v>
                </c:pt>
                <c:pt idx="4">
                  <c:v>Займаєтесь спортом</c:v>
                </c:pt>
                <c:pt idx="5">
                  <c:v>Гуляєте</c:v>
                </c:pt>
                <c:pt idx="6">
                  <c:v>Дивитесь ТВ або відео</c:v>
                </c:pt>
                <c:pt idx="7">
                  <c:v>Сидите та розмовляєте</c:v>
                </c:pt>
                <c:pt idx="8">
                  <c:v>Харчуєтесь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</c:v>
                </c:pt>
                <c:pt idx="1">
                  <c:v>20.3</c:v>
                </c:pt>
                <c:pt idx="2">
                  <c:v>21.2</c:v>
                </c:pt>
                <c:pt idx="3">
                  <c:v>32</c:v>
                </c:pt>
                <c:pt idx="4">
                  <c:v>38.9</c:v>
                </c:pt>
                <c:pt idx="5">
                  <c:v>51.1</c:v>
                </c:pt>
                <c:pt idx="6">
                  <c:v>72.7</c:v>
                </c:pt>
                <c:pt idx="7">
                  <c:v>80.7</c:v>
                </c:pt>
                <c:pt idx="8">
                  <c:v>93.9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71-6348-9A02-A2F0B488E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246720"/>
        <c:axId val="10272768"/>
      </c:barChart>
      <c:catAx>
        <c:axId val="641246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72768"/>
        <c:crosses val="autoZero"/>
        <c:auto val="1"/>
        <c:lblAlgn val="ctr"/>
        <c:lblOffset val="100"/>
        <c:noMultiLvlLbl val="0"/>
      </c:catAx>
      <c:valAx>
        <c:axId val="102727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4124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10269982558429E-3"/>
          <c:y val="3.5336680178965602E-2"/>
          <c:w val="0.98036792698210018"/>
          <c:h val="0.71263618934889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Рис_3_3_3!$B$5</c:f>
              <c:strCache>
                <c:ptCount val="1"/>
                <c:pt idx="0">
                  <c:v>Хлопці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Рис_3_3_3!$C$3:$L$4</c:f>
              <c:multiLvlStrCache>
                <c:ptCount val="10"/>
                <c:lvl>
                  <c:pt idx="0">
                    <c:v>2002</c:v>
                  </c:pt>
                  <c:pt idx="1">
                    <c:v>2006</c:v>
                  </c:pt>
                  <c:pt idx="2">
                    <c:v>2010</c:v>
                  </c:pt>
                  <c:pt idx="3">
                    <c:v>2014</c:v>
                  </c:pt>
                  <c:pt idx="4">
                    <c:v>2018</c:v>
                  </c:pt>
                  <c:pt idx="5">
                    <c:v>2002</c:v>
                  </c:pt>
                  <c:pt idx="6">
                    <c:v>2006</c:v>
                  </c:pt>
                  <c:pt idx="7">
                    <c:v>2010</c:v>
                  </c:pt>
                  <c:pt idx="8">
                    <c:v>2014</c:v>
                  </c:pt>
                  <c:pt idx="9">
                    <c:v>2018</c:v>
                  </c:pt>
                </c:lvl>
                <c:lvl>
                  <c:pt idx="0">
                    <c:v>15 років</c:v>
                  </c:pt>
                  <c:pt idx="5">
                    <c:v>17 років</c:v>
                  </c:pt>
                </c:lvl>
              </c:multiLvlStrCache>
            </c:multiLvlStrRef>
          </c:cat>
          <c:val>
            <c:numRef>
              <c:f>Рис_3_3_3!$C$5:$L$5</c:f>
              <c:numCache>
                <c:formatCode>0.0</c:formatCode>
                <c:ptCount val="10"/>
                <c:pt idx="0">
                  <c:v>75</c:v>
                </c:pt>
                <c:pt idx="1">
                  <c:v>81.599999999999994</c:v>
                </c:pt>
                <c:pt idx="2">
                  <c:v>84.2</c:v>
                </c:pt>
                <c:pt idx="3">
                  <c:v>79.8</c:v>
                </c:pt>
                <c:pt idx="4">
                  <c:v>62.5</c:v>
                </c:pt>
                <c:pt idx="5">
                  <c:v>88.1</c:v>
                </c:pt>
                <c:pt idx="6">
                  <c:v>87</c:v>
                </c:pt>
                <c:pt idx="7">
                  <c:v>88.5</c:v>
                </c:pt>
                <c:pt idx="8">
                  <c:v>74.8</c:v>
                </c:pt>
                <c:pt idx="9">
                  <c:v>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15-2746-B396-FED105F50093}"/>
            </c:ext>
          </c:extLst>
        </c:ser>
        <c:ser>
          <c:idx val="1"/>
          <c:order val="1"/>
          <c:tx>
            <c:strRef>
              <c:f>Рис_3_3_3!$B$6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Рис_3_3_3!$C$3:$L$4</c:f>
              <c:multiLvlStrCache>
                <c:ptCount val="10"/>
                <c:lvl>
                  <c:pt idx="0">
                    <c:v>2002</c:v>
                  </c:pt>
                  <c:pt idx="1">
                    <c:v>2006</c:v>
                  </c:pt>
                  <c:pt idx="2">
                    <c:v>2010</c:v>
                  </c:pt>
                  <c:pt idx="3">
                    <c:v>2014</c:v>
                  </c:pt>
                  <c:pt idx="4">
                    <c:v>2018</c:v>
                  </c:pt>
                  <c:pt idx="5">
                    <c:v>2002</c:v>
                  </c:pt>
                  <c:pt idx="6">
                    <c:v>2006</c:v>
                  </c:pt>
                  <c:pt idx="7">
                    <c:v>2010</c:v>
                  </c:pt>
                  <c:pt idx="8">
                    <c:v>2014</c:v>
                  </c:pt>
                  <c:pt idx="9">
                    <c:v>2018</c:v>
                  </c:pt>
                </c:lvl>
                <c:lvl>
                  <c:pt idx="0">
                    <c:v>15 років</c:v>
                  </c:pt>
                  <c:pt idx="5">
                    <c:v>17 років</c:v>
                  </c:pt>
                </c:lvl>
              </c:multiLvlStrCache>
            </c:multiLvlStrRef>
          </c:cat>
          <c:val>
            <c:numRef>
              <c:f>Рис_3_3_3!$C$6:$L$6</c:f>
              <c:numCache>
                <c:formatCode>0.0</c:formatCode>
                <c:ptCount val="10"/>
                <c:pt idx="0">
                  <c:v>33.299999999999997</c:v>
                </c:pt>
                <c:pt idx="1">
                  <c:v>65.900000000000006</c:v>
                </c:pt>
                <c:pt idx="2">
                  <c:v>79.3</c:v>
                </c:pt>
                <c:pt idx="3">
                  <c:v>75</c:v>
                </c:pt>
                <c:pt idx="4">
                  <c:v>74.5</c:v>
                </c:pt>
                <c:pt idx="5">
                  <c:v>47.9</c:v>
                </c:pt>
                <c:pt idx="6">
                  <c:v>66.7</c:v>
                </c:pt>
                <c:pt idx="7">
                  <c:v>79.400000000000006</c:v>
                </c:pt>
                <c:pt idx="8">
                  <c:v>64.400000000000006</c:v>
                </c:pt>
                <c:pt idx="9">
                  <c:v>66.5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15-2746-B396-FED105F50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191360"/>
        <c:axId val="791210240"/>
      </c:barChart>
      <c:catAx>
        <c:axId val="61819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ru-RU"/>
          </a:p>
        </c:txPr>
        <c:crossAx val="791210240"/>
        <c:crosses val="autoZero"/>
        <c:auto val="1"/>
        <c:lblAlgn val="ctr"/>
        <c:lblOffset val="100"/>
        <c:noMultiLvlLbl val="0"/>
      </c:catAx>
      <c:valAx>
        <c:axId val="7912102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18191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42420373129028"/>
          <c:y val="1.5576857240671003E-4"/>
          <c:w val="0.19754876924168263"/>
          <c:h val="0.1475145498117083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0" u="none" strike="noStrike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1" i="0" u="none" strike="noStrike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2000" b="1" i="0" u="none" strike="noStrike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i="0" u="none" strike="noStrike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знають</a:t>
            </a:r>
            <a:r>
              <a:rPr lang="ru-RU" sz="2000" b="1" i="0" u="none" strike="noStrike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0" u="none" strike="noStrike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інфікуванню</a:t>
            </a:r>
            <a:r>
              <a:rPr lang="ru-RU" sz="2000" b="1" i="0" u="none" strike="noStrike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ВІЛ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i="0" u="none" strike="noStrike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sz="2000" b="1" i="0" u="none" strike="noStrike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i="0" u="none" strike="noStrike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…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623316308014871"/>
          <c:y val="0.16488325079352339"/>
          <c:w val="0.54186455211726803"/>
          <c:h val="0.79131776928064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використовувати презерватив при кожному статевому контакту</c:v>
                </c:pt>
                <c:pt idx="1">
                  <c:v>відкласти початок статевого життя</c:v>
                </c:pt>
                <c:pt idx="2">
                  <c:v>обмежити кількість статевих партнерів</c:v>
                </c:pt>
                <c:pt idx="3">
                  <c:v>не використовувати голки та шприци, якими користувалися інші люди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51.2</c:v>
                </c:pt>
                <c:pt idx="1">
                  <c:v>29.5</c:v>
                </c:pt>
                <c:pt idx="2">
                  <c:v>43.7</c:v>
                </c:pt>
                <c:pt idx="3">
                  <c:v>68.5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C8-254A-8771-3FDECFE6F9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3465216"/>
        <c:axId val="645898816"/>
      </c:barChart>
      <c:catAx>
        <c:axId val="64346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indent="0" algn="just" defTabSz="57600" fontAlgn="ctr" latinLnBrk="0"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5898816"/>
        <c:crosses val="autoZero"/>
        <c:auto val="1"/>
        <c:lblAlgn val="ctr"/>
        <c:lblOffset val="100"/>
        <c:noMultiLvlLbl val="0"/>
      </c:catAx>
      <c:valAx>
        <c:axId val="645898816"/>
        <c:scaling>
          <c:orientation val="minMax"/>
          <c:max val="75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64346521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65163347863308E-2"/>
          <c:y val="6.9189859550033136E-2"/>
          <c:w val="0.97146967330427336"/>
          <c:h val="0.59718311238856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Ображали інших протягом останніх двох місяців, 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47</c:v>
                </c:pt>
                <c:pt idx="2">
                  <c:v>41</c:v>
                </c:pt>
                <c:pt idx="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71-264F-BC8E-26BD4CD0E3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Були ображені протягом останніх двох місяців, %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47</c:v>
                </c:pt>
                <c:pt idx="1">
                  <c:v>42</c:v>
                </c:pt>
                <c:pt idx="2">
                  <c:v>36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71-264F-BC8E-26BD4CD0E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572352"/>
        <c:axId val="763362624"/>
      </c:barChart>
      <c:catAx>
        <c:axId val="6495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3362624"/>
        <c:crosses val="autoZero"/>
        <c:auto val="1"/>
        <c:lblAlgn val="ctr"/>
        <c:lblOffset val="100"/>
        <c:noMultiLvlLbl val="0"/>
      </c:catAx>
      <c:valAx>
        <c:axId val="76336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957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17351519429582E-3"/>
          <c:y val="0.7845603832475716"/>
          <c:w val="0.98267181880042798"/>
          <c:h val="0.21543961675242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 підлітків, </a:t>
            </a:r>
            <a:r>
              <a:rPr lang="uk-UA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брали участь у </a:t>
            </a:r>
            <a:r>
              <a:rPr lang="uk-UA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рідше ніж 2 або 3 рази на місяць протягом останніх 2 місяців, 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1689550584377226E-2"/>
          <c:y val="0.28027506985574768"/>
          <c:w val="0.95656978826188133"/>
          <c:h val="0.39310707460397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11-річні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B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3C-9849-8D95-03D2C1C3F77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3C-9849-8D95-03D2C1C3F778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18.5</c:v>
                </c:pt>
                <c:pt idx="1">
                  <c:v>19</c:v>
                </c:pt>
                <c:pt idx="2">
                  <c:v>22.5</c:v>
                </c:pt>
                <c:pt idx="3">
                  <c:v>7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3</c:v>
                </c:pt>
                <c:pt idx="8">
                  <c:v>6.5</c:v>
                </c:pt>
                <c:pt idx="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3C-9849-8D95-03D2C1C3F7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13-річні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EC2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23C-9849-8D95-03D2C1C3F77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23C-9849-8D95-03D2C1C3F778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24.5</c:v>
                </c:pt>
                <c:pt idx="1">
                  <c:v>26.5</c:v>
                </c:pt>
                <c:pt idx="2">
                  <c:v>19</c:v>
                </c:pt>
                <c:pt idx="3">
                  <c:v>11</c:v>
                </c:pt>
                <c:pt idx="4">
                  <c:v>13.5</c:v>
                </c:pt>
                <c:pt idx="5">
                  <c:v>18</c:v>
                </c:pt>
                <c:pt idx="6">
                  <c:v>13</c:v>
                </c:pt>
                <c:pt idx="7">
                  <c:v>3.5</c:v>
                </c:pt>
                <c:pt idx="8">
                  <c:v>4</c:v>
                </c:pt>
                <c:pt idx="9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23C-9849-8D95-03D2C1C3F7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15-річні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23C-9849-8D95-03D2C1C3F77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23C-9849-8D95-03D2C1C3F778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26</c:v>
                </c:pt>
                <c:pt idx="1">
                  <c:v>25.5</c:v>
                </c:pt>
                <c:pt idx="2">
                  <c:v>17.5</c:v>
                </c:pt>
                <c:pt idx="3">
                  <c:v>11</c:v>
                </c:pt>
                <c:pt idx="4">
                  <c:v>10.5</c:v>
                </c:pt>
                <c:pt idx="5">
                  <c:v>14.5</c:v>
                </c:pt>
                <c:pt idx="6">
                  <c:v>17</c:v>
                </c:pt>
                <c:pt idx="7">
                  <c:v>5</c:v>
                </c:pt>
                <c:pt idx="8">
                  <c:v>3.5</c:v>
                </c:pt>
                <c:pt idx="9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23C-9849-8D95-03D2C1C3F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49573888"/>
        <c:axId val="645902272"/>
      </c:barChart>
      <c:catAx>
        <c:axId val="64957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902272"/>
        <c:crosses val="autoZero"/>
        <c:auto val="1"/>
        <c:lblAlgn val="ctr"/>
        <c:lblOffset val="100"/>
        <c:noMultiLvlLbl val="0"/>
      </c:catAx>
      <c:valAx>
        <c:axId val="64590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57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uk-UA" sz="18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 підлітків, </a:t>
            </a:r>
            <a:r>
              <a:rPr lang="uk-UA" sz="1800" b="1" i="0" u="none" strike="noStrike" baseline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 ставали жертвами </a:t>
            </a:r>
            <a:r>
              <a:rPr lang="uk-UA" sz="1800" b="1" i="0" u="none" strike="noStrike" baseline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800" b="1" i="0" u="none" strike="noStrike" baseline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рідше ніж 2 або 3 рази на місяць протягом останніх 2 місяців, %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1628392282483664E-2"/>
          <c:y val="0.21567320212771335"/>
          <c:w val="0.92467399669794059"/>
          <c:h val="0.4509394581620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11-річні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B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DD-DD4D-93C1-62E77822755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DD-DD4D-93C1-62E778227552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25</c:v>
                </c:pt>
                <c:pt idx="2">
                  <c:v>25</c:v>
                </c:pt>
                <c:pt idx="3">
                  <c:v>14.5</c:v>
                </c:pt>
                <c:pt idx="4">
                  <c:v>17.5</c:v>
                </c:pt>
                <c:pt idx="5">
                  <c:v>16</c:v>
                </c:pt>
                <c:pt idx="6">
                  <c:v>14</c:v>
                </c:pt>
                <c:pt idx="7">
                  <c:v>12</c:v>
                </c:pt>
                <c:pt idx="8">
                  <c:v>3.5</c:v>
                </c:pt>
                <c:pt idx="9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DD-DD4D-93C1-62E7782275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13-річні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EC2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3DD-DD4D-93C1-62E77822755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3DD-DD4D-93C1-62E778227552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30</c:v>
                </c:pt>
                <c:pt idx="1">
                  <c:v>25</c:v>
                </c:pt>
                <c:pt idx="2">
                  <c:v>18</c:v>
                </c:pt>
                <c:pt idx="3">
                  <c:v>12.5</c:v>
                </c:pt>
                <c:pt idx="4">
                  <c:v>15</c:v>
                </c:pt>
                <c:pt idx="5">
                  <c:v>19</c:v>
                </c:pt>
                <c:pt idx="6">
                  <c:v>13</c:v>
                </c:pt>
                <c:pt idx="7">
                  <c:v>11</c:v>
                </c:pt>
                <c:pt idx="8">
                  <c:v>2.5</c:v>
                </c:pt>
                <c:pt idx="9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DD-DD4D-93C1-62E7782275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15-річні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3DD-DD4D-93C1-62E77822755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3DD-DD4D-93C1-62E778227552}"/>
              </c:ext>
            </c:extLst>
          </c:dPt>
          <c:cat>
            <c:strRef>
              <c:f>Sheet1!$A$2:$A$11</c:f>
              <c:strCache>
                <c:ptCount val="10"/>
                <c:pt idx="0">
                  <c:v>Литва</c:v>
                </c:pt>
                <c:pt idx="1">
                  <c:v>Латвія</c:v>
                </c:pt>
                <c:pt idx="2">
                  <c:v>Російська Федерація</c:v>
                </c:pt>
                <c:pt idx="3">
                  <c:v>Польща</c:v>
                </c:pt>
                <c:pt idx="4">
                  <c:v>Україна</c:v>
                </c:pt>
                <c:pt idx="5">
                  <c:v>Австрія</c:v>
                </c:pt>
                <c:pt idx="6">
                  <c:v>Молдова</c:v>
                </c:pt>
                <c:pt idx="7">
                  <c:v>Фінляндія</c:v>
                </c:pt>
                <c:pt idx="8">
                  <c:v>Вірменія</c:v>
                </c:pt>
                <c:pt idx="9">
                  <c:v>Середнє по HBSC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25.5</c:v>
                </c:pt>
                <c:pt idx="1">
                  <c:v>17.5</c:v>
                </c:pt>
                <c:pt idx="2">
                  <c:v>13.5</c:v>
                </c:pt>
                <c:pt idx="3">
                  <c:v>9.5</c:v>
                </c:pt>
                <c:pt idx="4">
                  <c:v>10.5</c:v>
                </c:pt>
                <c:pt idx="5">
                  <c:v>10</c:v>
                </c:pt>
                <c:pt idx="6">
                  <c:v>9.5</c:v>
                </c:pt>
                <c:pt idx="7">
                  <c:v>8</c:v>
                </c:pt>
                <c:pt idx="8">
                  <c:v>2</c:v>
                </c:pt>
                <c:pt idx="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3DD-DD4D-93C1-62E778227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49572864"/>
        <c:axId val="645904000"/>
      </c:barChart>
      <c:catAx>
        <c:axId val="64957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904000"/>
        <c:crosses val="autoZero"/>
        <c:auto val="1"/>
        <c:lblAlgn val="ctr"/>
        <c:lblOffset val="100"/>
        <c:noMultiLvlLbl val="0"/>
      </c:catAx>
      <c:valAx>
        <c:axId val="64590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57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Як</a:t>
            </a:r>
            <a:r>
              <a:rPr lang="en-US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часто</a:t>
            </a:r>
            <a:r>
              <a:rPr lang="en-US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ти</a:t>
            </a:r>
            <a:r>
              <a:rPr lang="en-US" sz="16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брав</a:t>
            </a:r>
            <a:r>
              <a:rPr lang="en-US" sz="16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ла</a:t>
            </a:r>
            <a:r>
              <a:rPr lang="en-US" sz="16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участь</a:t>
            </a:r>
            <a:r>
              <a:rPr lang="en-US" sz="16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в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ображанні</a:t>
            </a:r>
            <a:r>
              <a:rPr lang="en-US" sz="16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приниженні</a:t>
            </a:r>
            <a:r>
              <a:rPr lang="en-US" sz="16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або знущанні над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інши</a:t>
            </a:r>
            <a:r>
              <a:rPr lang="uk-UA" sz="16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ми</a:t>
            </a:r>
            <a:r>
              <a:rPr lang="en-US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в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en-US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закладі</a:t>
            </a:r>
            <a:r>
              <a:rPr lang="en-US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упродовж</a:t>
            </a:r>
            <a:r>
              <a:rPr lang="en-US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останніх</a:t>
            </a:r>
            <a:r>
              <a:rPr lang="en-US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двох</a:t>
            </a:r>
            <a:r>
              <a:rPr lang="en-US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місяців</a:t>
            </a:r>
            <a:r>
              <a:rPr lang="en-US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uk-UA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 (%</a:t>
            </a:r>
            <a:r>
              <a:rPr lang="uk-UA" sz="1600" b="1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серед усіх опитаних)</a:t>
            </a:r>
            <a:endParaRPr lang="ru-RU" sz="1600" b="1" dirty="0">
              <a:solidFill>
                <a:schemeClr val="tx1"/>
              </a:solidFill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 dirty="0"/>
          </a:p>
        </c:rich>
      </c:tx>
      <c:layout>
        <c:manualLayout>
          <c:xMode val="edge"/>
          <c:yMode val="edge"/>
          <c:x val="0.11863575514799661"/>
          <c:y val="1.06735604980770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697725284339459"/>
          <c:y val="0.22595923279376778"/>
          <c:w val="0.49732460686210922"/>
          <c:h val="0.74704477944611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 усіх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3F-4C4E-AB8B-8ECA7B611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Це траплялося 1–2 рази</c:v>
                </c:pt>
                <c:pt idx="1">
                  <c:v>Це траплялося 2 або 3 рази на місяць</c:v>
                </c:pt>
                <c:pt idx="2">
                  <c:v>Це траплялося раз на тиждень</c:v>
                </c:pt>
                <c:pt idx="3">
                  <c:v>Це траплялося кілька разів на тиждень</c:v>
                </c:pt>
                <c:pt idx="4">
                  <c:v>Я не ображав(ла)/принижував(ла) інших, не знущався(лась) над ними упродовж останніх двох місяців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22.7</c:v>
                </c:pt>
                <c:pt idx="1">
                  <c:v>5.9</c:v>
                </c:pt>
                <c:pt idx="2">
                  <c:v>2.9</c:v>
                </c:pt>
                <c:pt idx="3">
                  <c:v>3.5</c:v>
                </c:pt>
                <c:pt idx="4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3F-4C4E-AB8B-8ECA7B611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47561984"/>
        <c:axId val="763339328"/>
      </c:barChart>
      <c:catAx>
        <c:axId val="74756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3339328"/>
        <c:crosses val="autoZero"/>
        <c:auto val="0"/>
        <c:lblAlgn val="ctr"/>
        <c:lblOffset val="100"/>
        <c:noMultiLvlLbl val="0"/>
      </c:catAx>
      <c:valAx>
        <c:axId val="763339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756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bg1">
            <a:lumMod val="85000"/>
          </a:schemeClr>
        </a:gs>
        <a:gs pos="39000">
          <a:schemeClr val="bg1">
            <a:lumMod val="95000"/>
          </a:schemeClr>
        </a:gs>
        <a:gs pos="100000">
          <a:schemeClr val="bg1">
            <a:lumMod val="95000"/>
            <a:shade val="100000"/>
            <a:satMod val="115000"/>
          </a:schemeClr>
        </a:gs>
      </a:gsLst>
      <a:path path="circle">
        <a:fillToRect l="100000" t="100000"/>
      </a:path>
      <a:tileRect r="-100000" b="-100000"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 err="1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Як</a:t>
            </a:r>
            <a:r>
              <a:rPr lang="en-US" sz="1600" b="1" i="0" u="none" strike="noStrike" baseline="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 dirty="0" err="1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часто</a:t>
            </a:r>
            <a:r>
              <a:rPr lang="en-US" sz="1600" b="1" i="0" u="none" strike="noStrike" baseline="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тебе</a:t>
            </a:r>
            <a:r>
              <a:rPr lang="en-US" sz="1600" b="1" i="0" u="none" strike="noStrike" baseline="0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ображали</a:t>
            </a:r>
            <a:r>
              <a:rPr lang="en-US" sz="1600" b="1" i="0" u="none" strike="noStrike" baseline="0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i="0" u="none" strike="noStrike" baseline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принижували</a:t>
            </a:r>
            <a:r>
              <a:rPr lang="uk-UA" sz="1600" b="1" i="0" u="none" strike="noStrike" baseline="0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або </a:t>
            </a:r>
            <a:r>
              <a:rPr lang="en-US" sz="1600" b="1" i="0" u="none" strike="noStrike" baseline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знущалися</a:t>
            </a:r>
            <a:r>
              <a:rPr lang="en-US" sz="1600" b="1" i="0" u="none" strike="noStrike" baseline="0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0" u="none" strike="noStrike" baseline="0" dirty="0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над </a:t>
            </a:r>
            <a:r>
              <a:rPr lang="en-US" sz="1600" b="1" i="0" u="none" strike="noStrike" baseline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т</a:t>
            </a:r>
            <a:r>
              <a:rPr lang="uk-UA" sz="1600" b="1" i="0" u="none" strike="noStrike" baseline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обою</a:t>
            </a:r>
            <a:r>
              <a:rPr lang="uk-UA" sz="1600" b="1" i="0" u="none" strike="noStrike" baseline="0" dirty="0">
                <a:solidFill>
                  <a:srgbClr val="FF000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 dirty="0" err="1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en-US" sz="1600" b="1" i="0" u="none" strike="noStrike" baseline="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 dirty="0" err="1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en-US" sz="1600" b="1" i="0" u="none" strike="noStrike" baseline="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 dirty="0" err="1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закладі</a:t>
            </a:r>
            <a:r>
              <a:rPr lang="en-US" sz="1600" b="1" i="0" u="none" strike="noStrike" baseline="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 dirty="0" err="1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упродовж</a:t>
            </a:r>
            <a:r>
              <a:rPr lang="en-US" sz="1600" b="1" i="0" u="none" strike="noStrike" baseline="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 dirty="0" err="1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останніх</a:t>
            </a:r>
            <a:r>
              <a:rPr lang="en-US" sz="1600" b="1" i="0" u="none" strike="noStrike" baseline="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 dirty="0" err="1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двох</a:t>
            </a:r>
            <a:r>
              <a:rPr lang="en-US" sz="1600" b="1" i="0" u="none" strike="noStrike" baseline="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 dirty="0" err="1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місяців</a:t>
            </a:r>
            <a:r>
              <a:rPr lang="en-US" sz="1600" b="1" i="0" u="none" strike="noStrike" baseline="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uk-UA" sz="1600" b="1" dirty="0"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(%</a:t>
            </a:r>
            <a:r>
              <a:rPr lang="uk-UA" sz="1600" b="1" baseline="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 серед усіх опитаних)</a:t>
            </a:r>
            <a:endParaRPr lang="ru-RU" sz="1600" b="1" dirty="0"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 dirty="0"/>
          </a:p>
        </c:rich>
      </c:tx>
      <c:layout>
        <c:manualLayout>
          <c:xMode val="edge"/>
          <c:yMode val="edge"/>
          <c:x val="0.1401278465318668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697725284339459"/>
          <c:y val="0.22595923279376778"/>
          <c:w val="0.49732460686210922"/>
          <c:h val="0.74704477944611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 усіх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30-114D-B122-ABC9AA54D1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Це траплялося 1–2 рази</c:v>
                </c:pt>
                <c:pt idx="1">
                  <c:v>Це траплялося 2 або 3 рази на місяць</c:v>
                </c:pt>
                <c:pt idx="2">
                  <c:v>Це траплялося раз на тиждень</c:v>
                </c:pt>
                <c:pt idx="3">
                  <c:v>Це траплялося кілька разів на тиждень</c:v>
                </c:pt>
                <c:pt idx="4">
                  <c:v>Мене не ображали/принижували/не знущалися наді мною упродовж останніх двох місяців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22.1</c:v>
                </c:pt>
                <c:pt idx="1">
                  <c:v>6.8</c:v>
                </c:pt>
                <c:pt idx="2">
                  <c:v>3.7</c:v>
                </c:pt>
                <c:pt idx="3">
                  <c:v>5.3</c:v>
                </c:pt>
                <c:pt idx="4">
                  <c:v>62.1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30-114D-B122-ABC9AA54D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47560960"/>
        <c:axId val="763341056"/>
      </c:barChart>
      <c:catAx>
        <c:axId val="74756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3341056"/>
        <c:crosses val="autoZero"/>
        <c:auto val="0"/>
        <c:lblAlgn val="ctr"/>
        <c:lblOffset val="100"/>
        <c:noMultiLvlLbl val="0"/>
      </c:catAx>
      <c:valAx>
        <c:axId val="763341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756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bg1">
            <a:lumMod val="85000"/>
          </a:schemeClr>
        </a:gs>
        <a:gs pos="39000">
          <a:schemeClr val="bg1">
            <a:lumMod val="95000"/>
          </a:schemeClr>
        </a:gs>
        <a:gs pos="100000">
          <a:schemeClr val="bg1">
            <a:lumMod val="95000"/>
            <a:shade val="100000"/>
            <a:satMod val="115000"/>
          </a:schemeClr>
        </a:gs>
      </a:gsLst>
      <a:path path="circle">
        <a:fillToRect l="100000" t="100000"/>
      </a:path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09825311183861"/>
          <c:y val="5.4674419776287713E-3"/>
          <c:w val="0.46286104108602882"/>
          <c:h val="0.945440791151488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кибербуллинг!$A$2:$A$6</c:f>
              <c:strCache>
                <c:ptCount val="5"/>
                <c:pt idx="0">
                  <c:v>Це траплялося 1–2 рази</c:v>
                </c:pt>
                <c:pt idx="1">
                  <c:v>Це траплялося 2 або 3 рази на місяць</c:v>
                </c:pt>
                <c:pt idx="2">
                  <c:v>Це траплялося раз на тиждень</c:v>
                </c:pt>
                <c:pt idx="3">
                  <c:v>Це траплялося кілька разів на тиждень</c:v>
                </c:pt>
                <c:pt idx="4">
                  <c:v>Я не ображав(ла)/принижував(ла)/знущався(лася) он-лайн над іншими в останні кілька місяців</c:v>
                </c:pt>
              </c:strCache>
            </c:strRef>
          </c:cat>
          <c:val>
            <c:numRef>
              <c:f>кибербуллинг!$B$2:$B$6</c:f>
              <c:numCache>
                <c:formatCode>General</c:formatCode>
                <c:ptCount val="5"/>
                <c:pt idx="0">
                  <c:v>13.5</c:v>
                </c:pt>
                <c:pt idx="1">
                  <c:v>3.7</c:v>
                </c:pt>
                <c:pt idx="2">
                  <c:v>1.8</c:v>
                </c:pt>
                <c:pt idx="3">
                  <c:v>2.1</c:v>
                </c:pt>
                <c:pt idx="4">
                  <c:v>78.900000000000006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9D-2C4E-8ADC-F14FF85F2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8178560"/>
        <c:axId val="791212544"/>
      </c:barChart>
      <c:catAx>
        <c:axId val="61817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91212544"/>
        <c:crosses val="autoZero"/>
        <c:auto val="1"/>
        <c:lblAlgn val="ctr"/>
        <c:lblOffset val="100"/>
        <c:noMultiLvlLbl val="0"/>
      </c:catAx>
      <c:valAx>
        <c:axId val="791212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817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01431692940091"/>
          <c:y val="2.7040100061919314E-2"/>
          <c:w val="0.47156642558019007"/>
          <c:h val="0.945919799876161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кибербуллинг!$B$9</c:f>
              <c:strCache>
                <c:ptCount val="1"/>
                <c:pt idx="0">
                  <c:v>Серед усіх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2.4581909147199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FA-4830-916D-929945AE0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кибербуллинг!$A$10:$A$14</c:f>
              <c:strCache>
                <c:ptCount val="5"/>
                <c:pt idx="0">
                  <c:v>Це траплялося 1–2 рази</c:v>
                </c:pt>
                <c:pt idx="1">
                  <c:v>Це траплялося 2 або 3 рази на місяць</c:v>
                </c:pt>
                <c:pt idx="2">
                  <c:v>Це траплялося раз на тиждень</c:v>
                </c:pt>
                <c:pt idx="3">
                  <c:v>Це траплялося кілька разів на тиждень</c:v>
                </c:pt>
                <c:pt idx="4">
                  <c:v>Мене  не ображали/принижували/знущалися он-лайн в останні кілька місяців</c:v>
                </c:pt>
              </c:strCache>
            </c:strRef>
          </c:cat>
          <c:val>
            <c:numRef>
              <c:f>кибербуллинг!$B$10:$B$14</c:f>
              <c:numCache>
                <c:formatCode>General</c:formatCode>
                <c:ptCount val="5"/>
                <c:pt idx="0">
                  <c:v>13.9</c:v>
                </c:pt>
                <c:pt idx="1">
                  <c:v>3.5</c:v>
                </c:pt>
                <c:pt idx="2">
                  <c:v>1.8</c:v>
                </c:pt>
                <c:pt idx="3">
                  <c:v>2.2999999999999998</c:v>
                </c:pt>
                <c:pt idx="4">
                  <c:v>78.5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15-EC4D-BF46-64E40490D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8189824"/>
        <c:axId val="791214272"/>
      </c:barChart>
      <c:catAx>
        <c:axId val="61818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91214272"/>
        <c:crosses val="autoZero"/>
        <c:auto val="1"/>
        <c:lblAlgn val="ctr"/>
        <c:lblOffset val="100"/>
        <c:noMultiLvlLbl val="0"/>
      </c:catAx>
      <c:valAx>
        <c:axId val="791214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818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Юнаки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10 років</c:v>
                </c:pt>
                <c:pt idx="1">
                  <c:v>11 років</c:v>
                </c:pt>
                <c:pt idx="2">
                  <c:v>12 років</c:v>
                </c:pt>
                <c:pt idx="3">
                  <c:v>13 років</c:v>
                </c:pt>
                <c:pt idx="4">
                  <c:v>14 років</c:v>
                </c:pt>
                <c:pt idx="5">
                  <c:v>15 років</c:v>
                </c:pt>
                <c:pt idx="6">
                  <c:v>16 років</c:v>
                </c:pt>
                <c:pt idx="7">
                  <c:v>17 років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33.1</c:v>
                </c:pt>
                <c:pt idx="1">
                  <c:v>33.200000000000003</c:v>
                </c:pt>
                <c:pt idx="2">
                  <c:v>30.8</c:v>
                </c:pt>
                <c:pt idx="3">
                  <c:v>27.7</c:v>
                </c:pt>
                <c:pt idx="4">
                  <c:v>28.5</c:v>
                </c:pt>
                <c:pt idx="5">
                  <c:v>28.3</c:v>
                </c:pt>
                <c:pt idx="6">
                  <c:v>21.8</c:v>
                </c:pt>
                <c:pt idx="7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3-5042-A586-1D6D33EDBE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10 років</c:v>
                </c:pt>
                <c:pt idx="1">
                  <c:v>11 років</c:v>
                </c:pt>
                <c:pt idx="2">
                  <c:v>12 років</c:v>
                </c:pt>
                <c:pt idx="3">
                  <c:v>13 років</c:v>
                </c:pt>
                <c:pt idx="4">
                  <c:v>14 років</c:v>
                </c:pt>
                <c:pt idx="5">
                  <c:v>15 років</c:v>
                </c:pt>
                <c:pt idx="6">
                  <c:v>16 років</c:v>
                </c:pt>
                <c:pt idx="7">
                  <c:v>17 років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27.2</c:v>
                </c:pt>
                <c:pt idx="1">
                  <c:v>27</c:v>
                </c:pt>
                <c:pt idx="2">
                  <c:v>24.1</c:v>
                </c:pt>
                <c:pt idx="3">
                  <c:v>20.399999999999999</c:v>
                </c:pt>
                <c:pt idx="4">
                  <c:v>17</c:v>
                </c:pt>
                <c:pt idx="5">
                  <c:v>16.100000000000001</c:v>
                </c:pt>
                <c:pt idx="6">
                  <c:v>13</c:v>
                </c:pt>
                <c:pt idx="7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F3-5042-A586-1D6D33EDB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699200"/>
        <c:axId val="755061824"/>
      </c:barChart>
      <c:catAx>
        <c:axId val="7556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5061824"/>
        <c:crosses val="autoZero"/>
        <c:auto val="1"/>
        <c:lblAlgn val="ctr"/>
        <c:lblOffset val="100"/>
        <c:noMultiLvlLbl val="0"/>
      </c:catAx>
      <c:valAx>
        <c:axId val="755061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69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Батько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-4.5951980301194122E-3"/>
                  <c:y val="3.4275458636673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3-C941-A6C0-FC4962150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Лист1!$A$3:$A$8</c:f>
              <c:strCache>
                <c:ptCount val="6"/>
                <c:pt idx="0">
                  <c:v>Хто твої друзі</c:v>
                </c:pt>
                <c:pt idx="1">
                  <c:v>Як ти витрачаєш власні гроші</c:v>
                </c:pt>
                <c:pt idx="2">
                  <c:v>Де ти буваєш після школи/ навчання</c:v>
                </c:pt>
                <c:pt idx="3">
                  <c:v>Де ти буваєш увечері</c:v>
                </c:pt>
                <c:pt idx="4">
                  <c:v>Що ти робиш у вільний час</c:v>
                </c:pt>
                <c:pt idx="5">
                  <c:v>Що ти робиш в Інтернеті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47.2</c:v>
                </c:pt>
                <c:pt idx="1">
                  <c:v>47</c:v>
                </c:pt>
                <c:pt idx="2">
                  <c:v>36.299999999999997</c:v>
                </c:pt>
                <c:pt idx="3">
                  <c:v>31</c:v>
                </c:pt>
                <c:pt idx="4">
                  <c:v>40.6</c:v>
                </c:pt>
                <c:pt idx="5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33-C941-A6C0-FC4962150C01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Мати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8.9852624715443113E-3"/>
                  <c:y val="-1.1149338809092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3-C941-A6C0-FC4962150C01}"/>
                </c:ext>
              </c:extLst>
            </c:dLbl>
            <c:dLbl>
              <c:idx val="1"/>
              <c:layout>
                <c:manualLayout>
                  <c:x val="1.25793674601620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33-C941-A6C0-FC4962150C01}"/>
                </c:ext>
              </c:extLst>
            </c:dLbl>
            <c:dLbl>
              <c:idx val="2"/>
              <c:layout>
                <c:manualLayout>
                  <c:x val="1.4376419954470896E-2"/>
                  <c:y val="-1.1149338809092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33-C941-A6C0-FC4962150C01}"/>
                </c:ext>
              </c:extLst>
            </c:dLbl>
            <c:dLbl>
              <c:idx val="3"/>
              <c:layout>
                <c:manualLayout>
                  <c:x val="7.1882099772353821E-3"/>
                  <c:y val="3.7164462696975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33-C941-A6C0-FC4962150C01}"/>
                </c:ext>
              </c:extLst>
            </c:dLbl>
            <c:dLbl>
              <c:idx val="4"/>
              <c:layout>
                <c:manualLayout>
                  <c:x val="2.1444257473890591E-2"/>
                  <c:y val="6.8550917273346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33-C941-A6C0-FC4962150C01}"/>
                </c:ext>
              </c:extLst>
            </c:dLbl>
            <c:dLbl>
              <c:idx val="5"/>
              <c:layout>
                <c:manualLayout>
                  <c:x val="2.29759901505970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33-C941-A6C0-FC4962150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Лист1!$A$3:$A$8</c:f>
              <c:strCache>
                <c:ptCount val="6"/>
                <c:pt idx="0">
                  <c:v>Хто твої друзі</c:v>
                </c:pt>
                <c:pt idx="1">
                  <c:v>Як ти витрачаєш власні гроші</c:v>
                </c:pt>
                <c:pt idx="2">
                  <c:v>Де ти буваєш після школи/ навчання</c:v>
                </c:pt>
                <c:pt idx="3">
                  <c:v>Де ти буваєш увечері</c:v>
                </c:pt>
                <c:pt idx="4">
                  <c:v>Що ти робиш у вільний час</c:v>
                </c:pt>
                <c:pt idx="5">
                  <c:v>Що ти робиш в Інтернеті</c:v>
                </c:pt>
              </c:strCache>
            </c:str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26.3</c:v>
                </c:pt>
                <c:pt idx="1">
                  <c:v>41.8</c:v>
                </c:pt>
                <c:pt idx="2">
                  <c:v>20.100000000000001</c:v>
                </c:pt>
                <c:pt idx="3">
                  <c:v>19.899999999999999</c:v>
                </c:pt>
                <c:pt idx="4">
                  <c:v>34.200000000000003</c:v>
                </c:pt>
                <c:pt idx="5">
                  <c:v>54.1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33-C941-A6C0-FC4962150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248256"/>
        <c:axId val="791214848"/>
      </c:barChart>
      <c:catAx>
        <c:axId val="64124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91214848"/>
        <c:crosses val="autoZero"/>
        <c:auto val="1"/>
        <c:lblAlgn val="ctr"/>
        <c:lblOffset val="100"/>
        <c:noMultiLvlLbl val="0"/>
      </c:catAx>
      <c:valAx>
        <c:axId val="791214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4124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 будні дні</c:v>
                </c:pt>
              </c:strCache>
            </c:strRef>
          </c:tx>
          <c:spPr>
            <a:ln w="762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32.6</c:v>
                </c:pt>
                <c:pt idx="1">
                  <c:v>40.1</c:v>
                </c:pt>
                <c:pt idx="2">
                  <c:v>43.8</c:v>
                </c:pt>
                <c:pt idx="3">
                  <c:v>38.4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85-E34A-A097-ED05F8C239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у вихідні дні</c:v>
                </c:pt>
              </c:strCache>
            </c:strRef>
          </c:tx>
          <c:spPr>
            <a:ln w="762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76200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46.7</c:v>
                </c:pt>
                <c:pt idx="1">
                  <c:v>59.6</c:v>
                </c:pt>
                <c:pt idx="2">
                  <c:v>64.5</c:v>
                </c:pt>
                <c:pt idx="3">
                  <c:v>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85-E34A-A097-ED05F8C23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5951104"/>
        <c:axId val="763340480"/>
      </c:lineChart>
      <c:catAx>
        <c:axId val="7559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3340480"/>
        <c:crosses val="autoZero"/>
        <c:auto val="1"/>
        <c:lblAlgn val="ctr"/>
        <c:lblOffset val="100"/>
        <c:noMultiLvlLbl val="0"/>
      </c:catAx>
      <c:valAx>
        <c:axId val="763340480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755951104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77101420576871E-2"/>
          <c:y val="2.869078033993543E-2"/>
          <c:w val="0.95024579715884627"/>
          <c:h val="0.816719105554140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будні дні</c:v>
                </c:pt>
              </c:strCache>
            </c:strRef>
          </c:tx>
          <c:spPr>
            <a:ln w="762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16.8</c:v>
                </c:pt>
                <c:pt idx="1">
                  <c:v>36.799999999999997</c:v>
                </c:pt>
                <c:pt idx="2">
                  <c:v>51.3</c:v>
                </c:pt>
                <c:pt idx="3">
                  <c:v>52.4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1F-3148-A3CE-550F1C6E98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вихідні дні</c:v>
                </c:pt>
              </c:strCache>
            </c:strRef>
          </c:tx>
          <c:spPr>
            <a:ln w="762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31.6</c:v>
                </c:pt>
                <c:pt idx="1">
                  <c:v>47.2</c:v>
                </c:pt>
                <c:pt idx="2">
                  <c:v>59</c:v>
                </c:pt>
                <c:pt idx="3">
                  <c:v>57.4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1F-3148-A3CE-550F1C6E9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5951616"/>
        <c:axId val="755063552"/>
      </c:lineChart>
      <c:catAx>
        <c:axId val="75595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5063552"/>
        <c:crosses val="autoZero"/>
        <c:auto val="1"/>
        <c:lblAlgn val="ctr"/>
        <c:lblOffset val="100"/>
        <c:noMultiLvlLbl val="0"/>
      </c:catAx>
      <c:valAx>
        <c:axId val="75506355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75595161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98260507285524E-2"/>
          <c:y val="0.17779046571534249"/>
          <c:w val="0.96600347898542893"/>
          <c:h val="0.64305234120690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Хлопці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  <c:pt idx="4">
                  <c:v>Разом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12.2</c:v>
                </c:pt>
                <c:pt idx="1">
                  <c:v>11.6</c:v>
                </c:pt>
                <c:pt idx="2">
                  <c:v>13</c:v>
                </c:pt>
                <c:pt idx="3">
                  <c:v>11.1</c:v>
                </c:pt>
                <c:pt idx="4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EF-4B40-A8D4-53B14E2648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  <c:pt idx="4">
                  <c:v>Разом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10.5</c:v>
                </c:pt>
                <c:pt idx="1">
                  <c:v>11.7</c:v>
                </c:pt>
                <c:pt idx="2">
                  <c:v>15.1</c:v>
                </c:pt>
                <c:pt idx="3">
                  <c:v>12.3</c:v>
                </c:pt>
                <c:pt idx="4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EF-4B40-A8D4-53B14E264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428800"/>
        <c:axId val="763345664"/>
      </c:barChart>
      <c:catAx>
        <c:axId val="75642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63345664"/>
        <c:crosses val="autoZero"/>
        <c:auto val="1"/>
        <c:lblAlgn val="ctr"/>
        <c:lblOffset val="100"/>
        <c:noMultiLvlLbl val="0"/>
      </c:catAx>
      <c:valAx>
        <c:axId val="7633456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56428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311508497480211E-2"/>
          <c:y val="5.9563283876497272E-2"/>
          <c:w val="0.25983329313566078"/>
          <c:h val="8.8227082969753776E-2"/>
        </c:manualLayout>
      </c:layout>
      <c:overlay val="0"/>
      <c:txPr>
        <a:bodyPr/>
        <a:lstStyle/>
        <a:p>
          <a:pPr>
            <a:defRPr sz="2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9692711738768801E-4"/>
          <c:y val="0"/>
          <c:w val="0.99980307288261228"/>
          <c:h val="0.88562969529085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'смуток_2 тижня (2.1.1)'!$B$14</c:f>
              <c:strCache>
                <c:ptCount val="1"/>
                <c:pt idx="0">
                  <c:v>хлопці</c:v>
                </c:pt>
              </c:strCache>
            </c:strRef>
          </c:tx>
          <c:spPr>
            <a:solidFill>
              <a:srgbClr val="AABED7">
                <a:lumMod val="75000"/>
              </a:srgbClr>
            </a:solidFill>
            <a:ln w="3175">
              <a:solidFill>
                <a:srgbClr val="1F497D">
                  <a:lumMod val="60000"/>
                  <a:lumOff val="40000"/>
                </a:srgbClr>
              </a:solidFill>
            </a:ln>
          </c:spPr>
          <c:invertIfNegative val="0"/>
          <c:dLbls>
            <c:dLbl>
              <c:idx val="4"/>
              <c:layout>
                <c:manualLayout>
                  <c:x val="-1.1322463768115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96-F042-BE83-FF85827B5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'смуток_2 тижня (2.1.1)'!$A$15:$A$21</c:f>
              <c:strCache>
                <c:ptCount val="7"/>
                <c:pt idx="0">
                  <c:v>11 років</c:v>
                </c:pt>
                <c:pt idx="1">
                  <c:v>12 років</c:v>
                </c:pt>
                <c:pt idx="2">
                  <c:v>13 років</c:v>
                </c:pt>
                <c:pt idx="3">
                  <c:v>14 років</c:v>
                </c:pt>
                <c:pt idx="4">
                  <c:v>15 років</c:v>
                </c:pt>
                <c:pt idx="5">
                  <c:v>16 років</c:v>
                </c:pt>
                <c:pt idx="6">
                  <c:v>17 років</c:v>
                </c:pt>
              </c:strCache>
            </c:strRef>
          </c:cat>
          <c:val>
            <c:numRef>
              <c:f>'смуток_2 тижня (2.1.1)'!$B$15:$B$21</c:f>
              <c:numCache>
                <c:formatCode>General</c:formatCode>
                <c:ptCount val="7"/>
                <c:pt idx="0">
                  <c:v>20</c:v>
                </c:pt>
                <c:pt idx="1">
                  <c:v>22.5</c:v>
                </c:pt>
                <c:pt idx="2">
                  <c:v>19.899999999999999</c:v>
                </c:pt>
                <c:pt idx="3">
                  <c:v>22.7</c:v>
                </c:pt>
                <c:pt idx="4">
                  <c:v>22.4</c:v>
                </c:pt>
                <c:pt idx="5">
                  <c:v>21.5</c:v>
                </c:pt>
                <c:pt idx="6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96-F042-BE83-FF85827B58F3}"/>
            </c:ext>
          </c:extLst>
        </c:ser>
        <c:ser>
          <c:idx val="1"/>
          <c:order val="1"/>
          <c:tx>
            <c:strRef>
              <c:f>'смуток_2 тижня (2.1.1)'!$C$14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rgbClr val="A35DD1">
                <a:lumMod val="60000"/>
                <a:lumOff val="40000"/>
              </a:srgbClr>
            </a:solidFill>
            <a:ln w="3175">
              <a:solidFill>
                <a:srgbClr val="1F497D">
                  <a:lumMod val="60000"/>
                  <a:lumOff val="4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'смуток_2 тижня (2.1.1)'!$A$15:$A$21</c:f>
              <c:strCache>
                <c:ptCount val="7"/>
                <c:pt idx="0">
                  <c:v>11 років</c:v>
                </c:pt>
                <c:pt idx="1">
                  <c:v>12 років</c:v>
                </c:pt>
                <c:pt idx="2">
                  <c:v>13 років</c:v>
                </c:pt>
                <c:pt idx="3">
                  <c:v>14 років</c:v>
                </c:pt>
                <c:pt idx="4">
                  <c:v>15 років</c:v>
                </c:pt>
                <c:pt idx="5">
                  <c:v>16 років</c:v>
                </c:pt>
                <c:pt idx="6">
                  <c:v>17 років</c:v>
                </c:pt>
              </c:strCache>
            </c:strRef>
          </c:cat>
          <c:val>
            <c:numRef>
              <c:f>'смуток_2 тижня (2.1.1)'!$C$15:$C$21</c:f>
              <c:numCache>
                <c:formatCode>General</c:formatCode>
                <c:ptCount val="7"/>
                <c:pt idx="0">
                  <c:v>25</c:v>
                </c:pt>
                <c:pt idx="1">
                  <c:v>26</c:v>
                </c:pt>
                <c:pt idx="2">
                  <c:v>30.8</c:v>
                </c:pt>
                <c:pt idx="3">
                  <c:v>33.6</c:v>
                </c:pt>
                <c:pt idx="4">
                  <c:v>35.299999999999997</c:v>
                </c:pt>
                <c:pt idx="5">
                  <c:v>34.6</c:v>
                </c:pt>
                <c:pt idx="6">
                  <c:v>36.799999999999997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96-F042-BE83-FF85827B5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426240"/>
        <c:axId val="762667584"/>
      </c:barChart>
      <c:catAx>
        <c:axId val="75642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62667584"/>
        <c:crosses val="autoZero"/>
        <c:auto val="1"/>
        <c:lblAlgn val="ctr"/>
        <c:lblOffset val="100"/>
        <c:noMultiLvlLbl val="0"/>
      </c:catAx>
      <c:valAx>
        <c:axId val="762667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5642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2.4369935364727608E-2"/>
          <c:w val="0.25083415139665721"/>
          <c:h val="0.16743438320209975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800" b="1" dirty="0">
                <a:latin typeface="Cambria" panose="02040503050406030204" pitchFamily="18" charset="0"/>
              </a:rPr>
              <a:t>Частка підлітків, які «ніколи або майже ніколи» не залучаються до </a:t>
            </a:r>
            <a:r>
              <a:rPr lang="uk-UA" sz="1800" b="1" i="1" dirty="0">
                <a:latin typeface="Cambria" panose="02040503050406030204" pitchFamily="18" charset="0"/>
              </a:rPr>
              <a:t>окремих видів діяльності за межами навчального закладу, </a:t>
            </a:r>
            <a:r>
              <a:rPr lang="uk-UA" sz="1800" b="1" dirty="0">
                <a:latin typeface="Cambria" panose="02040503050406030204" pitchFamily="18" charset="0"/>
              </a:rPr>
              <a:t>% серед 13-17-річних</a:t>
            </a:r>
            <a:endParaRPr lang="en-US" sz="1800" b="1" dirty="0"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531866040502745E-2"/>
          <c:y val="0.15132876008127158"/>
          <c:w val="0.97827927622271271"/>
          <c:h val="0.47633266736840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Спілкуєшся з батьками на політичні або соціальні теми</c:v>
                </c:pt>
                <c:pt idx="1">
                  <c:v>Дивишся телевізор, щоб отримати інформацію про національні та міжнародні новини</c:v>
                </c:pt>
                <c:pt idx="2">
                  <c:v>Читаєш газети, щоб отримати інформацію про національні та міжнародні новини</c:v>
                </c:pt>
                <c:pt idx="3">
                  <c:v>Спілкуєшся з друзями на політичні або соціальні теми</c:v>
                </c:pt>
                <c:pt idx="4">
                  <c:v>Використовуєш Інтернет, щоб отримати інформацію про новини в Україні та міжнародні новини</c:v>
                </c:pt>
                <c:pt idx="5">
                  <c:v>Спілкуєшся з батьками про події, що відбуваються в Україні</c:v>
                </c:pt>
                <c:pt idx="6">
                  <c:v>Спілкуєшся з батьками про події, що відбуваються в інших країнах</c:v>
                </c:pt>
                <c:pt idx="7">
                  <c:v>Спілкуєшся з друзями про події, що відбуваються в Україні</c:v>
                </c:pt>
                <c:pt idx="8">
                  <c:v>Спілкуєшся з друзями про події, що відбуваються в інших країнах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44.5</c:v>
                </c:pt>
                <c:pt idx="1">
                  <c:v>35</c:v>
                </c:pt>
                <c:pt idx="2">
                  <c:v>67.400000000000006</c:v>
                </c:pt>
                <c:pt idx="3">
                  <c:v>47.9</c:v>
                </c:pt>
                <c:pt idx="4">
                  <c:v>33.6</c:v>
                </c:pt>
                <c:pt idx="5">
                  <c:v>29.9</c:v>
                </c:pt>
                <c:pt idx="6">
                  <c:v>40.1</c:v>
                </c:pt>
                <c:pt idx="7">
                  <c:v>39.6</c:v>
                </c:pt>
                <c:pt idx="8">
                  <c:v>46.9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8F-6646-B855-661FB8592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56432384"/>
        <c:axId val="762671040"/>
      </c:barChart>
      <c:catAx>
        <c:axId val="75643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2671040"/>
        <c:crosses val="autoZero"/>
        <c:auto val="1"/>
        <c:lblAlgn val="ctr"/>
        <c:lblOffset val="100"/>
        <c:noMultiLvlLbl val="0"/>
      </c:catAx>
      <c:valAx>
        <c:axId val="762671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643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712356484670179E-2"/>
          <c:y val="5.7758641583222102E-2"/>
          <c:w val="0.90704415131978744"/>
          <c:h val="0.652014361606147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0A-5A42-96F9-E4D3BFEFEF72}"/>
              </c:ext>
            </c:extLst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50A-5A42-96F9-E4D3BFEFEF72}"/>
              </c:ext>
            </c:extLst>
          </c:dPt>
          <c:dPt>
            <c:idx val="2"/>
            <c:bubble3D val="0"/>
            <c:explosion val="2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0A-5A42-96F9-E4D3BFEFEF72}"/>
              </c:ext>
            </c:extLst>
          </c:dPt>
          <c:dPt>
            <c:idx val="3"/>
            <c:bubble3D val="0"/>
            <c:explosion val="26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50A-5A42-96F9-E4D3BFEFEF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Ніколи або майже ніколи</c:v>
                </c:pt>
                <c:pt idx="1">
                  <c:v>Щомісяця</c:v>
                </c:pt>
                <c:pt idx="2">
                  <c:v>Щотижня</c:v>
                </c:pt>
                <c:pt idx="3">
                  <c:v>Щодня або майже щодня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65.900000000000006</c:v>
                </c:pt>
                <c:pt idx="1">
                  <c:v>12.4</c:v>
                </c:pt>
                <c:pt idx="2">
                  <c:v>12.2</c:v>
                </c:pt>
                <c:pt idx="3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0A-5A42-96F9-E4D3BFEFEF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878867434721959E-2"/>
          <c:y val="0.68795640715736972"/>
          <c:w val="0.75355461263855672"/>
          <c:h val="0.28264878833317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5542193022263E-2"/>
          <c:y val="7.2798257740990163E-2"/>
          <c:w val="0.96324728917637881"/>
          <c:h val="0.624220647011100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3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DA-484A-8EC5-F9373F7A2640}"/>
              </c:ext>
            </c:extLst>
          </c:dPt>
          <c:dPt>
            <c:idx val="1"/>
            <c:bubble3D val="0"/>
            <c:explosion val="25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0DA-484A-8EC5-F9373F7A26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DA-484A-8EC5-F9373F7A2640}"/>
              </c:ext>
            </c:extLst>
          </c:dPt>
          <c:dPt>
            <c:idx val="3"/>
            <c:bubble3D val="0"/>
            <c:explosion val="24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0DA-484A-8EC5-F9373F7A2640}"/>
              </c:ext>
            </c:extLst>
          </c:dPt>
          <c:dPt>
            <c:idx val="4"/>
            <c:bubble3D val="0"/>
            <c:explosion val="19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DA-484A-8EC5-F9373F7A26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Є членом організації</c:v>
                </c:pt>
                <c:pt idx="1">
                  <c:v>Іноді беруть участь в діяльності/відвідують заходи</c:v>
                </c:pt>
                <c:pt idx="2">
                  <c:v>Знають про діяльність, проте не беруть участь</c:v>
                </c:pt>
                <c:pt idx="3">
                  <c:v>Не знають про існування</c:v>
                </c:pt>
                <c:pt idx="4">
                  <c:v>Важко відповісти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11.5</c:v>
                </c:pt>
                <c:pt idx="1">
                  <c:v>11.1</c:v>
                </c:pt>
                <c:pt idx="2">
                  <c:v>24.9</c:v>
                </c:pt>
                <c:pt idx="3">
                  <c:v>23.3</c:v>
                </c:pt>
                <c:pt idx="4">
                  <c:v>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DA-484A-8EC5-F9373F7A26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3555972018312E-2"/>
          <c:y val="0.69506525355461557"/>
          <c:w val="0.93834113859460389"/>
          <c:h val="0.30493474644538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2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Індекс</a:t>
            </a:r>
            <a:r>
              <a:rPr lang="en-US" sz="22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</a:t>
            </a:r>
            <a:r>
              <a:rPr lang="uk-UA" sz="2200" b="1" baseline="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гендерних стереотипів, %</a:t>
            </a:r>
            <a:endParaRPr lang="en-US" sz="22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6712727637805787"/>
          <c:y val="0.11153905563859155"/>
          <c:w val="0.54064291021690747"/>
          <c:h val="0.862679695947361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Дуже високий</c:v>
                </c:pt>
                <c:pt idx="1">
                  <c:v>Високий</c:v>
                </c:pt>
                <c:pt idx="2">
                  <c:v>Середній</c:v>
                </c:pt>
                <c:pt idx="3">
                  <c:v>Невисокий</c:v>
                </c:pt>
                <c:pt idx="4">
                  <c:v>Стереотипи не виявлені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7.4</c:v>
                </c:pt>
                <c:pt idx="1">
                  <c:v>14.7</c:v>
                </c:pt>
                <c:pt idx="2">
                  <c:v>13.3</c:v>
                </c:pt>
                <c:pt idx="3">
                  <c:v>20.2</c:v>
                </c:pt>
                <c:pt idx="4">
                  <c:v>44.4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F1-AC4D-872F-AEFDCE758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9609728"/>
        <c:axId val="763359744"/>
      </c:barChart>
      <c:catAx>
        <c:axId val="769609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3359744"/>
        <c:crosses val="autoZero"/>
        <c:auto val="1"/>
        <c:lblAlgn val="ctr"/>
        <c:lblOffset val="100"/>
        <c:noMultiLvlLbl val="0"/>
      </c:catAx>
      <c:valAx>
        <c:axId val="7633597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76960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20473685987842E-2"/>
          <c:y val="9.1671121230847211E-2"/>
          <c:w val="0.94815905262802436"/>
          <c:h val="0.80298348195470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ЗЗСО</c:v>
                </c:pt>
                <c:pt idx="1">
                  <c:v>ЗПТО</c:v>
                </c:pt>
                <c:pt idx="2">
                  <c:v>ЗФПО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39.700000000000003</c:v>
                </c:pt>
                <c:pt idx="1">
                  <c:v>65.7</c:v>
                </c:pt>
                <c:pt idx="2">
                  <c:v>49.1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4B-F140-8308-42C11C4AB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666048"/>
        <c:axId val="639521856"/>
      </c:barChart>
      <c:catAx>
        <c:axId val="76966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9521856"/>
        <c:crosses val="autoZero"/>
        <c:auto val="1"/>
        <c:lblAlgn val="ctr"/>
        <c:lblOffset val="100"/>
        <c:noMultiLvlLbl val="0"/>
      </c:catAx>
      <c:valAx>
        <c:axId val="639521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966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06453453476215E-2"/>
          <c:y val="0.12026007432905755"/>
          <c:w val="0.95186612650147018"/>
          <c:h val="0.78810346233423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Юнаки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13 років</c:v>
                </c:pt>
                <c:pt idx="1">
                  <c:v>14 років</c:v>
                </c:pt>
                <c:pt idx="2">
                  <c:v>15 років</c:v>
                </c:pt>
                <c:pt idx="3">
                  <c:v>16 років</c:v>
                </c:pt>
                <c:pt idx="4">
                  <c:v>17 років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37.299999999999997</c:v>
                </c:pt>
                <c:pt idx="1">
                  <c:v>41.4</c:v>
                </c:pt>
                <c:pt idx="2">
                  <c:v>46.5</c:v>
                </c:pt>
                <c:pt idx="3">
                  <c:v>57</c:v>
                </c:pt>
                <c:pt idx="4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2A-0E48-8E18-6372944A3F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13 років</c:v>
                </c:pt>
                <c:pt idx="1">
                  <c:v>14 років</c:v>
                </c:pt>
                <c:pt idx="2">
                  <c:v>15 років</c:v>
                </c:pt>
                <c:pt idx="3">
                  <c:v>16 років</c:v>
                </c:pt>
                <c:pt idx="4">
                  <c:v>17 років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22.8</c:v>
                </c:pt>
                <c:pt idx="1">
                  <c:v>30.9</c:v>
                </c:pt>
                <c:pt idx="2">
                  <c:v>30.8</c:v>
                </c:pt>
                <c:pt idx="3">
                  <c:v>39.700000000000003</c:v>
                </c:pt>
                <c:pt idx="4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2A-0E48-8E18-6372944A3F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9666560"/>
        <c:axId val="639523584"/>
      </c:barChart>
      <c:catAx>
        <c:axId val="7696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9523584"/>
        <c:crosses val="autoZero"/>
        <c:auto val="1"/>
        <c:lblAlgn val="ctr"/>
        <c:lblOffset val="100"/>
        <c:noMultiLvlLbl val="0"/>
      </c:catAx>
      <c:valAx>
        <c:axId val="639523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966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580987912436993E-2"/>
          <c:y val="4.1631929498324213E-2"/>
          <c:w val="0.3889099831100753"/>
          <c:h val="6.4829714323351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uk-UA" sz="2400" b="1" i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життя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24090614669649"/>
          <c:y val="4.974516729438634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292979002624672E-2"/>
          <c:y val="0"/>
          <c:w val="0.94342924321959754"/>
          <c:h val="0.824324781461325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куріння</c:v>
                </c:pt>
              </c:strCache>
            </c:strRef>
          </c:tx>
          <c:spPr>
            <a:ln w="571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881999125109359E-2"/>
                  <c:y val="-3.8093427508150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4E-E64E-94E4-D8D634B1C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14.4</c:v>
                </c:pt>
                <c:pt idx="2">
                  <c:v>26.9</c:v>
                </c:pt>
                <c:pt idx="3">
                  <c:v>38.799999999999997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4E-E64E-94E4-D8D634B1CF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алкоголь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15.8</c:v>
                </c:pt>
                <c:pt idx="1">
                  <c:v>31.4</c:v>
                </c:pt>
                <c:pt idx="2">
                  <c:v>55.2</c:v>
                </c:pt>
                <c:pt idx="3">
                  <c:v>61.9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4E-E64E-94E4-D8D634B1CF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марихуана</c:v>
                </c:pt>
              </c:strCache>
            </c:strRef>
          </c:tx>
          <c:spPr>
            <a:ln w="571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1.3</c:v>
                </c:pt>
                <c:pt idx="2">
                  <c:v>6.4</c:v>
                </c:pt>
                <c:pt idx="3">
                  <c:v>13.9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34E-E64E-94E4-D8D634B1C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768960"/>
        <c:axId val="639555200"/>
      </c:lineChart>
      <c:catAx>
        <c:axId val="64176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9555200"/>
        <c:crosses val="autoZero"/>
        <c:auto val="1"/>
        <c:lblAlgn val="ctr"/>
        <c:lblOffset val="100"/>
        <c:noMultiLvlLbl val="0"/>
      </c:catAx>
      <c:valAx>
        <c:axId val="639555200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41768960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30413385826772E-2"/>
          <c:y val="5.5536170865545152E-2"/>
          <c:w val="0.15794728783902012"/>
          <c:h val="0.4733579010128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останні 30</a:t>
            </a:r>
            <a:r>
              <a:rPr lang="uk-UA" sz="2400" b="1" i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днів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7326297418896198"/>
          <c:y val="8.70999414569513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3113744007993658E-2"/>
          <c:y val="0"/>
          <c:w val="0.96944444444444444"/>
          <c:h val="0.8400777966957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куріння</c:v>
                </c:pt>
              </c:strCache>
            </c:strRef>
          </c:tx>
          <c:spPr>
            <a:ln w="571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548665791776028E-2"/>
                  <c:y val="-1.421202902449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4C-F142-A2FB-CEAB7301C934}"/>
                </c:ext>
              </c:extLst>
            </c:dLbl>
            <c:dLbl>
              <c:idx val="1"/>
              <c:layout>
                <c:manualLayout>
                  <c:x val="-2.7427165354330759E-2"/>
                  <c:y val="-3.770853650189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4C-F142-A2FB-CEAB7301C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5.8</c:v>
                </c:pt>
                <c:pt idx="2">
                  <c:v>14.5</c:v>
                </c:pt>
                <c:pt idx="3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74C-F142-A2FB-CEAB7301C9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алкоголь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6.6</c:v>
                </c:pt>
                <c:pt idx="1">
                  <c:v>13.8</c:v>
                </c:pt>
                <c:pt idx="2">
                  <c:v>33.200000000000003</c:v>
                </c:pt>
                <c:pt idx="3">
                  <c:v>42.8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74C-F142-A2FB-CEAB7301C9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марихуана</c:v>
                </c:pt>
              </c:strCache>
            </c:strRef>
          </c:tx>
          <c:spPr>
            <a:ln w="571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3159776902887137E-2"/>
                  <c:y val="-1.30186008087661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4C-F142-A2FB-CEAB7301C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0.9</c:v>
                </c:pt>
                <c:pt idx="2">
                  <c:v>2.9</c:v>
                </c:pt>
                <c:pt idx="3">
                  <c:v>4.4000000000000004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74C-F142-A2FB-CEAB7301C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256896"/>
        <c:axId val="763355712"/>
      </c:lineChart>
      <c:catAx>
        <c:axId val="6422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3355712"/>
        <c:crosses val="autoZero"/>
        <c:auto val="1"/>
        <c:lblAlgn val="ctr"/>
        <c:lblOffset val="100"/>
        <c:noMultiLvlLbl val="0"/>
      </c:catAx>
      <c:valAx>
        <c:axId val="763355712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4225689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03862529572241E-2"/>
          <c:y val="9.4500397208345105E-2"/>
          <c:w val="0.96403036186173585"/>
          <c:h val="0.66674059895819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Рис_3_3_1!$B$5</c:f>
              <c:strCache>
                <c:ptCount val="1"/>
                <c:pt idx="0">
                  <c:v>Хлопці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Рис_3_3_1!$C$3:$L$4</c:f>
              <c:multiLvlStrCache>
                <c:ptCount val="10"/>
                <c:lvl>
                  <c:pt idx="0">
                    <c:v>2002</c:v>
                  </c:pt>
                  <c:pt idx="1">
                    <c:v>2006</c:v>
                  </c:pt>
                  <c:pt idx="2">
                    <c:v>2010</c:v>
                  </c:pt>
                  <c:pt idx="3">
                    <c:v>2014</c:v>
                  </c:pt>
                  <c:pt idx="4">
                    <c:v>2018</c:v>
                  </c:pt>
                  <c:pt idx="5">
                    <c:v>2002</c:v>
                  </c:pt>
                  <c:pt idx="6">
                    <c:v>2006</c:v>
                  </c:pt>
                  <c:pt idx="7">
                    <c:v>2010</c:v>
                  </c:pt>
                  <c:pt idx="8">
                    <c:v>2014</c:v>
                  </c:pt>
                  <c:pt idx="9">
                    <c:v>2018</c:v>
                  </c:pt>
                </c:lvl>
                <c:lvl>
                  <c:pt idx="0">
                    <c:v>15 років</c:v>
                  </c:pt>
                  <c:pt idx="5">
                    <c:v>17 років</c:v>
                  </c:pt>
                </c:lvl>
              </c:multiLvlStrCache>
            </c:multiLvlStrRef>
          </c:cat>
          <c:val>
            <c:numRef>
              <c:f>Рис_3_3_1!$C$5:$L$5</c:f>
              <c:numCache>
                <c:formatCode>0.0</c:formatCode>
                <c:ptCount val="10"/>
                <c:pt idx="0">
                  <c:v>29</c:v>
                </c:pt>
                <c:pt idx="1">
                  <c:v>28.9</c:v>
                </c:pt>
                <c:pt idx="2">
                  <c:v>38.6</c:v>
                </c:pt>
                <c:pt idx="3">
                  <c:v>23.4</c:v>
                </c:pt>
                <c:pt idx="4">
                  <c:v>18.5</c:v>
                </c:pt>
                <c:pt idx="5">
                  <c:v>65.900000000000006</c:v>
                </c:pt>
                <c:pt idx="6">
                  <c:v>49.1</c:v>
                </c:pt>
                <c:pt idx="7">
                  <c:v>69.5</c:v>
                </c:pt>
                <c:pt idx="8">
                  <c:v>54.9</c:v>
                </c:pt>
                <c:pt idx="9">
                  <c:v>40.299999999999997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67-004A-A15C-7AB4F3FFBD6D}"/>
            </c:ext>
          </c:extLst>
        </c:ser>
        <c:ser>
          <c:idx val="1"/>
          <c:order val="1"/>
          <c:tx>
            <c:strRef>
              <c:f>Рис_3_3_1!$B$6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Рис_3_3_1!$C$3:$L$4</c:f>
              <c:multiLvlStrCache>
                <c:ptCount val="10"/>
                <c:lvl>
                  <c:pt idx="0">
                    <c:v>2002</c:v>
                  </c:pt>
                  <c:pt idx="1">
                    <c:v>2006</c:v>
                  </c:pt>
                  <c:pt idx="2">
                    <c:v>2010</c:v>
                  </c:pt>
                  <c:pt idx="3">
                    <c:v>2014</c:v>
                  </c:pt>
                  <c:pt idx="4">
                    <c:v>2018</c:v>
                  </c:pt>
                  <c:pt idx="5">
                    <c:v>2002</c:v>
                  </c:pt>
                  <c:pt idx="6">
                    <c:v>2006</c:v>
                  </c:pt>
                  <c:pt idx="7">
                    <c:v>2010</c:v>
                  </c:pt>
                  <c:pt idx="8">
                    <c:v>2014</c:v>
                  </c:pt>
                  <c:pt idx="9">
                    <c:v>2018</c:v>
                  </c:pt>
                </c:lvl>
                <c:lvl>
                  <c:pt idx="0">
                    <c:v>15 років</c:v>
                  </c:pt>
                  <c:pt idx="5">
                    <c:v>17 років</c:v>
                  </c:pt>
                </c:lvl>
              </c:multiLvlStrCache>
            </c:multiLvlStrRef>
          </c:cat>
          <c:val>
            <c:numRef>
              <c:f>Рис_3_3_1!$C$6:$L$6</c:f>
              <c:numCache>
                <c:formatCode>0.0</c:formatCode>
                <c:ptCount val="10"/>
                <c:pt idx="0">
                  <c:v>12.1</c:v>
                </c:pt>
                <c:pt idx="1">
                  <c:v>12.3</c:v>
                </c:pt>
                <c:pt idx="2">
                  <c:v>16.899999999999999</c:v>
                </c:pt>
                <c:pt idx="3">
                  <c:v>7.7</c:v>
                </c:pt>
                <c:pt idx="4">
                  <c:v>6.6</c:v>
                </c:pt>
                <c:pt idx="5">
                  <c:v>46.2</c:v>
                </c:pt>
                <c:pt idx="6">
                  <c:v>29.1</c:v>
                </c:pt>
                <c:pt idx="7">
                  <c:v>43.4</c:v>
                </c:pt>
                <c:pt idx="8">
                  <c:v>33.9</c:v>
                </c:pt>
                <c:pt idx="9">
                  <c:v>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7-004A-A15C-7AB4F3FFB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775616"/>
        <c:axId val="730623936"/>
      </c:barChart>
      <c:catAx>
        <c:axId val="61777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730623936"/>
        <c:crosses val="autoZero"/>
        <c:auto val="1"/>
        <c:lblAlgn val="ctr"/>
        <c:lblOffset val="100"/>
        <c:noMultiLvlLbl val="0"/>
      </c:catAx>
      <c:valAx>
        <c:axId val="7306239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1777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830140913304717E-2"/>
          <c:y val="0.17188094514463417"/>
          <c:w val="0.27677849652305703"/>
          <c:h val="0.1649034536520067"/>
        </c:manualLayout>
      </c:layout>
      <c:overlay val="0"/>
      <c:txPr>
        <a:bodyPr/>
        <a:lstStyle/>
        <a:p>
          <a:pPr>
            <a:defRPr sz="18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11718698995496E-4"/>
          <c:y val="9.1580630474178359E-2"/>
          <c:w val="0.99008301757098816"/>
          <c:h val="0.54218232894289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13 років</c:v>
                </c:pt>
                <c:pt idx="1">
                  <c:v>14 років</c:v>
                </c:pt>
                <c:pt idx="2">
                  <c:v>15 років</c:v>
                </c:pt>
                <c:pt idx="3">
                  <c:v>16 років</c:v>
                </c:pt>
                <c:pt idx="4">
                  <c:v>17 років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</c:v>
                </c:pt>
                <c:pt idx="1">
                  <c:v>2.2999999999999998</c:v>
                </c:pt>
                <c:pt idx="2">
                  <c:v>6.6</c:v>
                </c:pt>
                <c:pt idx="3">
                  <c:v>17.7</c:v>
                </c:pt>
                <c:pt idx="4">
                  <c:v>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0C-3041-B7F2-E52970CFE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776640"/>
        <c:axId val="730625664"/>
      </c:barChart>
      <c:catAx>
        <c:axId val="61777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30625664"/>
        <c:crosses val="autoZero"/>
        <c:auto val="1"/>
        <c:lblAlgn val="ctr"/>
        <c:lblOffset val="100"/>
        <c:noMultiLvlLbl val="0"/>
      </c:catAx>
      <c:valAx>
        <c:axId val="730625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777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2 в Microsoft PowerPoint]Лист1'!$B$10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2 в Microsoft PowerPoint]Лист1'!$A$11:$A$15</c:f>
              <c:strCache>
                <c:ptCount val="5"/>
                <c:pt idx="0">
                  <c:v>13 років</c:v>
                </c:pt>
                <c:pt idx="1">
                  <c:v>14 років</c:v>
                </c:pt>
                <c:pt idx="2">
                  <c:v>15 років</c:v>
                </c:pt>
                <c:pt idx="3">
                  <c:v>16 років</c:v>
                </c:pt>
                <c:pt idx="4">
                  <c:v>17 років</c:v>
                </c:pt>
              </c:strCache>
            </c:strRef>
          </c:cat>
          <c:val>
            <c:numRef>
              <c:f>'[Диаграмма 2 в Microsoft PowerPoint]Лист1'!$B$11:$B$15</c:f>
              <c:numCache>
                <c:formatCode>General</c:formatCode>
                <c:ptCount val="5"/>
                <c:pt idx="0">
                  <c:v>7</c:v>
                </c:pt>
                <c:pt idx="1">
                  <c:v>10.8</c:v>
                </c:pt>
                <c:pt idx="2">
                  <c:v>18.5</c:v>
                </c:pt>
                <c:pt idx="3">
                  <c:v>32.9</c:v>
                </c:pt>
                <c:pt idx="4">
                  <c:v>40.299999999999997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60-AA4A-BAAF-7C75F940F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925632"/>
        <c:axId val="730627392"/>
      </c:barChart>
      <c:catAx>
        <c:axId val="617925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30627392"/>
        <c:crosses val="autoZero"/>
        <c:auto val="1"/>
        <c:lblAlgn val="ctr"/>
        <c:lblOffset val="100"/>
        <c:noMultiLvlLbl val="0"/>
      </c:catAx>
      <c:valAx>
        <c:axId val="730627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61792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000" b="1"/>
              <a:t>Частка підлітків, чий сексуальний дебют був у віці 14 років або молодше</a:t>
            </a:r>
            <a:endParaRPr lang="en-US" sz="20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2597806592918247E-2"/>
          <c:y val="0.15826413137525949"/>
          <c:w val="0.97480438681416348"/>
          <c:h val="0.64894922708770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Юнаки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15-річні</c:v>
                </c:pt>
                <c:pt idx="1">
                  <c:v>16-річні</c:v>
                </c:pt>
                <c:pt idx="2">
                  <c:v>17-річні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8.5</c:v>
                </c:pt>
                <c:pt idx="2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40-9745-BB86-2EEF39EA0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15-річні</c:v>
                </c:pt>
                <c:pt idx="1">
                  <c:v>16-річні</c:v>
                </c:pt>
                <c:pt idx="2">
                  <c:v>17-річні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3.9</c:v>
                </c:pt>
                <c:pt idx="2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40-9745-BB86-2EEF39EA0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2260480"/>
        <c:axId val="763360320"/>
      </c:barChart>
      <c:catAx>
        <c:axId val="6422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3360320"/>
        <c:crosses val="autoZero"/>
        <c:auto val="1"/>
        <c:lblAlgn val="ctr"/>
        <c:lblOffset val="100"/>
        <c:noMultiLvlLbl val="0"/>
      </c:catAx>
      <c:valAx>
        <c:axId val="763360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226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151045987675247"/>
          <c:y val="0.12395286515148835"/>
          <c:w val="0.11424452117152926"/>
          <c:h val="0.29267988943072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під час ОСТАННЬОГО сексу</c:v>
                </c:pt>
                <c:pt idx="1">
                  <c:v>під час ПЕРШОГО сексу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65.400000000000006</c:v>
                </c:pt>
                <c:pt idx="1">
                  <c:v>69.3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C-9D47-B9B2-527BE65849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під час ОСТАННЬОГО сексу</c:v>
                </c:pt>
                <c:pt idx="1">
                  <c:v>під час ПЕРШОГО сексу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FC-9D47-B9B2-527BE65849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під час ОСТАННЬОГО сексу</c:v>
                </c:pt>
                <c:pt idx="1">
                  <c:v>під час ПЕРШОГО сексу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FC-9D47-B9B2-527BE6584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924096"/>
        <c:axId val="791208512"/>
      </c:barChart>
      <c:catAx>
        <c:axId val="617924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91208512"/>
        <c:crosses val="autoZero"/>
        <c:auto val="1"/>
        <c:lblAlgn val="ctr"/>
        <c:lblOffset val="100"/>
        <c:noMultiLvlLbl val="0"/>
      </c:catAx>
      <c:valAx>
        <c:axId val="791208512"/>
        <c:scaling>
          <c:orientation val="minMax"/>
          <c:max val="90"/>
          <c:min val="0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1792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0.70236</cdr:x>
      <cdr:y>0.40996</cdr:y>
    </cdr:from>
    <cdr:to>
      <cdr:x>0.98045</cdr:x>
      <cdr:y>0.91003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4141077" y="956442"/>
          <a:ext cx="1639614" cy="1166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0.73979</cdr:x>
      <cdr:y>0.41897</cdr:y>
    </cdr:from>
    <cdr:to>
      <cdr:x>0.89488</cdr:x>
      <cdr:y>0.81092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4361793" y="9774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0.74157</cdr:x>
      <cdr:y>0.42798</cdr:y>
    </cdr:from>
    <cdr:to>
      <cdr:x>0.89666</cdr:x>
      <cdr:y>0.81993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4372303" y="998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0.61248</cdr:x>
      <cdr:y>0.41852</cdr:y>
    </cdr:from>
    <cdr:to>
      <cdr:x>0.94976</cdr:x>
      <cdr:y>0.67788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3672408" y="2571691"/>
          <a:ext cx="2022309" cy="1593661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accent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uk-UA" sz="1100" dirty="0"/>
        </a:p>
        <a:p xmlns:a="http://schemas.openxmlformats.org/drawingml/2006/main">
          <a:pPr algn="ctr"/>
          <a:r>
            <a:rPr lang="uk-U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6,4</a:t>
          </a:r>
          <a:r>
            <a: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 - </a:t>
          </a:r>
          <a:endParaRPr lang="uk-UA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брали</a:t>
          </a:r>
          <a:r>
            <a:rPr lang="uk-UA" sz="14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участь 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ображанні/ 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приниженні або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знущанні над іншими </a:t>
          </a:r>
        </a:p>
        <a:p xmlns:a="http://schemas.openxmlformats.org/drawingml/2006/main">
          <a:pPr algn="ctr"/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</a:t>
          </a:r>
          <a:r>
            <a:rPr lang="uk-UA" sz="14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отижнево або частіше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0.70236</cdr:x>
      <cdr:y>0.40996</cdr:y>
    </cdr:from>
    <cdr:to>
      <cdr:x>0.98045</cdr:x>
      <cdr:y>0.91003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4141077" y="956442"/>
          <a:ext cx="1639614" cy="1166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0.73979</cdr:x>
      <cdr:y>0.41897</cdr:y>
    </cdr:from>
    <cdr:to>
      <cdr:x>0.89488</cdr:x>
      <cdr:y>0.81092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4361793" y="9774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0.74157</cdr:x>
      <cdr:y>0.42798</cdr:y>
    </cdr:from>
    <cdr:to>
      <cdr:x>0.89666</cdr:x>
      <cdr:y>0.81993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4372303" y="998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0.63787</cdr:x>
      <cdr:y>0.41852</cdr:y>
    </cdr:from>
    <cdr:to>
      <cdr:x>0.97329</cdr:x>
      <cdr:y>0.67574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3888432" y="2571691"/>
          <a:ext cx="2044720" cy="1580549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accent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uk-UA" sz="1400" dirty="0"/>
        </a:p>
        <a:p xmlns:a="http://schemas.openxmlformats.org/drawingml/2006/main">
          <a:pPr algn="ctr"/>
          <a:r>
            <a:rPr lang="uk-U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 </a:t>
          </a:r>
          <a:r>
            <a: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endParaRPr lang="uk-UA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uk-UA" sz="14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були жертвами образ, 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знущань, 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принижень  іншими </a:t>
          </a:r>
        </a:p>
        <a:p xmlns:a="http://schemas.openxmlformats.org/drawingml/2006/main">
          <a:pPr algn="ctr"/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uk-UA" sz="14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ідлітками </a:t>
          </a:r>
        </a:p>
        <a:p xmlns:a="http://schemas.openxmlformats.org/drawingml/2006/main">
          <a:pPr algn="ctr"/>
          <a:r>
            <a:rPr lang="uk-UA" sz="1400" b="1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щотижнево або частіше</a:t>
          </a:r>
        </a:p>
        <a:p xmlns:a="http://schemas.openxmlformats.org/drawingml/2006/main">
          <a:pPr algn="ctr"/>
          <a:endParaRPr lang="ru-RU" sz="1400" b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0.64102</cdr:x>
      <cdr:y>0.35049</cdr:y>
    </cdr:from>
    <cdr:to>
      <cdr:x>0.95619</cdr:x>
      <cdr:y>0.64638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82F87D96-040A-A246-99C3-C840FE8B270E}"/>
            </a:ext>
          </a:extLst>
        </cdr:cNvPr>
        <cdr:cNvSpPr txBox="1"/>
      </cdr:nvSpPr>
      <cdr:spPr>
        <a:xfrm xmlns:a="http://schemas.openxmlformats.org/drawingml/2006/main">
          <a:off x="3813454" y="1859340"/>
          <a:ext cx="1874960" cy="15696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75000"/>
            </a:schemeClr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4,1% </a:t>
          </a:r>
          <a:r>
            <a: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6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були</a:t>
          </a:r>
          <a:r>
            <a: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«жертвами» образ,  </a:t>
          </a:r>
          <a:r>
            <a:rPr lang="ru-RU" sz="16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знущань</a:t>
          </a:r>
          <a:r>
            <a: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принижень</a:t>
          </a:r>
          <a:r>
            <a: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онлайн </a:t>
          </a:r>
          <a:r>
            <a:rPr lang="ru-RU" sz="16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щотижнево</a:t>
          </a:r>
          <a:r>
            <a: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частіше</a:t>
          </a:r>
          <a:endParaRPr lang="en-US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0.08876</cdr:x>
      <cdr:y>0.23488</cdr:y>
    </cdr:from>
    <cdr:to>
      <cdr:x>0.94624</cdr:x>
      <cdr:y>0.73818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xmlns="" id="{BC3C1A2D-A7B4-6445-BCB7-58A830A8EEA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730424" y="1063067"/>
          <a:ext cx="7056784" cy="227790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2">
              <a:lumMod val="75000"/>
            </a:schemeClr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0.09426</cdr:x>
      <cdr:y>0.16346</cdr:y>
    </cdr:from>
    <cdr:to>
      <cdr:x>0.93774</cdr:x>
      <cdr:y>0.76596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xmlns="" id="{29ABBA33-7627-424A-94A5-6034B8845283}"/>
            </a:ext>
          </a:extLst>
        </cdr:cNvPr>
        <cdr:cNvCxnSpPr/>
      </cdr:nvCxnSpPr>
      <cdr:spPr>
        <a:xfrm xmlns:a="http://schemas.openxmlformats.org/drawingml/2006/main" flipV="1">
          <a:off x="828092" y="553211"/>
          <a:ext cx="7409912" cy="203907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7030A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0.85089</cdr:x>
      <cdr:y>0.11853</cdr:y>
    </cdr:from>
    <cdr:to>
      <cdr:x>0.95825</cdr:x>
      <cdr:y>0.22194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D5E0D2A4-F1B9-034B-9EDE-C88430285AEE}"/>
            </a:ext>
          </a:extLst>
        </cdr:cNvPr>
        <cdr:cNvSpPr txBox="1"/>
      </cdr:nvSpPr>
      <cdr:spPr>
        <a:xfrm xmlns:a="http://schemas.openxmlformats.org/drawingml/2006/main">
          <a:off x="10272464" y="529184"/>
          <a:ext cx="1296144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  <a:prstDash val="sysDash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r>
            <a:rPr lang="uk-UA" b="1" dirty="0" err="1">
              <a:solidFill>
                <a:srgbClr val="C00000"/>
              </a:solidFill>
            </a:rPr>
            <a:t>Х</a:t>
          </a:r>
          <a:r>
            <a:rPr lang="en-US" b="1" dirty="0">
              <a:solidFill>
                <a:srgbClr val="C00000"/>
              </a:solidFill>
            </a:rPr>
            <a:t> ≈ </a:t>
          </a:r>
          <a:r>
            <a:rPr lang="uk-UA" b="1" dirty="0" err="1">
              <a:solidFill>
                <a:srgbClr val="C00000"/>
              </a:solidFill>
            </a:rPr>
            <a:t>Д</a:t>
          </a:r>
          <a:endParaRPr lang="ru-RU" b="1" dirty="0">
            <a:solidFill>
              <a:srgbClr val="C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0.71765</cdr:x>
      <cdr:y>0.61576</cdr:y>
    </cdr:from>
    <cdr:to>
      <cdr:x>0.96598</cdr:x>
      <cdr:y>0.72554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72159D3-01D8-324D-A028-BA68A635735A}"/>
            </a:ext>
          </a:extLst>
        </cdr:cNvPr>
        <cdr:cNvSpPr txBox="1"/>
      </cdr:nvSpPr>
      <cdr:spPr>
        <a:xfrm xmlns:a="http://schemas.openxmlformats.org/drawingml/2006/main">
          <a:off x="4392488" y="3231074"/>
          <a:ext cx="15199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0.78312</cdr:x>
      <cdr:y>0.56261</cdr:y>
    </cdr:from>
    <cdr:to>
      <cdr:x>1</cdr:x>
      <cdr:y>0.69749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143597E8-1F6A-6942-B47D-8DDF22FA266A}"/>
            </a:ext>
          </a:extLst>
        </cdr:cNvPr>
        <cdr:cNvSpPr txBox="1"/>
      </cdr:nvSpPr>
      <cdr:spPr>
        <a:xfrm xmlns:a="http://schemas.openxmlformats.org/drawingml/2006/main">
          <a:off x="4906003" y="2222962"/>
          <a:ext cx="1358694" cy="532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5050"/>
          </a:solidFill>
          <a:prstDash val="sysDash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b="1" dirty="0" err="1">
              <a:solidFill>
                <a:srgbClr val="C00000"/>
              </a:solidFill>
            </a:rPr>
            <a:t>Х</a:t>
          </a:r>
          <a:r>
            <a:rPr lang="en-US" b="1" dirty="0">
              <a:solidFill>
                <a:srgbClr val="C00000"/>
              </a:solidFill>
            </a:rPr>
            <a:t> ≈ </a:t>
          </a:r>
          <a:r>
            <a:rPr lang="uk-UA" b="1" dirty="0" err="1">
              <a:solidFill>
                <a:srgbClr val="C00000"/>
              </a:solidFill>
            </a:rPr>
            <a:t>Д</a:t>
          </a:r>
          <a:endParaRPr lang="en-US" b="1" dirty="0">
            <a:solidFill>
              <a:srgbClr val="C00000"/>
            </a:solidFill>
          </a:endParaRPr>
        </a:p>
        <a:p xmlns:a="http://schemas.openxmlformats.org/drawingml/2006/main">
          <a:pPr algn="ctr"/>
          <a:endParaRPr lang="ru-RU" sz="4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588" y="752475"/>
            <a:ext cx="6604000" cy="37163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5635"/>
            <a:ext cx="5029200" cy="44759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358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588" y="752475"/>
            <a:ext cx="6604000" cy="37163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8588" y="752475"/>
            <a:ext cx="6604000" cy="3716338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29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789">
              <a:defRPr/>
            </a:pPr>
            <a:r>
              <a:rPr lang="ru-RU" dirty="0"/>
              <a:t>Динамика </a:t>
            </a:r>
            <a:r>
              <a:rPr lang="ru-RU" dirty="0" err="1"/>
              <a:t>буллинга</a:t>
            </a:r>
            <a:r>
              <a:rPr lang="ru-RU" dirty="0"/>
              <a:t> среди учащихся, 2006 - 2018 гг.</a:t>
            </a:r>
            <a:r>
              <a:rPr lang="ru-RU" baseline="0" dirty="0"/>
              <a:t> </a:t>
            </a:r>
          </a:p>
          <a:p>
            <a:pPr defTabSz="918789">
              <a:defRPr/>
            </a:pPr>
            <a:r>
              <a:rPr lang="ru-RU" dirty="0"/>
              <a:t>За последние 12 лет наблюдается положительная динамика относительно </a:t>
            </a:r>
            <a:r>
              <a:rPr lang="ru-RU" dirty="0" err="1"/>
              <a:t>буллинга</a:t>
            </a:r>
            <a:r>
              <a:rPr lang="ru-RU" dirty="0"/>
              <a:t> в учебных заведениях. Если в 2006 г. больше половины (57%) учащихся принимали участие в травле, оскорблениях и издевательствах над другими, то в 2018 г. – около трети (35%). </a:t>
            </a:r>
          </a:p>
          <a:p>
            <a:pPr defTabSz="918789">
              <a:defRPr/>
            </a:pPr>
            <a:endParaRPr lang="ru-RU" dirty="0"/>
          </a:p>
          <a:p>
            <a:pPr defTabSz="918789">
              <a:defRPr/>
            </a:pPr>
            <a:r>
              <a:rPr lang="ru-RU" dirty="0"/>
              <a:t>Гендерный аспект </a:t>
            </a:r>
            <a:r>
              <a:rPr lang="ru-RU" dirty="0" err="1"/>
              <a:t>буллинга</a:t>
            </a:r>
            <a:r>
              <a:rPr lang="ru-RU" dirty="0"/>
              <a:t> невозможно игнорировать. Среди мальчиков не обижали других только </a:t>
            </a:r>
            <a:r>
              <a:rPr lang="ru-RU" b="1" dirty="0"/>
              <a:t>60,0%</a:t>
            </a:r>
            <a:r>
              <a:rPr lang="ru-RU" dirty="0"/>
              <a:t>, тогда как среди девочек – </a:t>
            </a:r>
            <a:r>
              <a:rPr lang="ru-RU" b="1" dirty="0"/>
              <a:t>70,1%</a:t>
            </a:r>
            <a:r>
              <a:rPr lang="ru-RU" dirty="0"/>
              <a:t>, т.е. среди девочек на 10,1% больше тех, кто не был обидчиком.  Похожая картина наблюдается во всех волнах исследования и среди всех возрастных групп.  </a:t>
            </a:r>
          </a:p>
          <a:p>
            <a:pPr defTabSz="918789">
              <a:defRPr/>
            </a:pPr>
            <a:endParaRPr lang="ru-RU" dirty="0"/>
          </a:p>
          <a:p>
            <a:pPr defTabSz="918789">
              <a:defRPr/>
            </a:pPr>
            <a:endParaRPr lang="ru-RU" dirty="0"/>
          </a:p>
          <a:p>
            <a:pPr defTabSz="918789">
              <a:defRPr/>
            </a:pPr>
            <a:r>
              <a:rPr lang="ru-RU" dirty="0"/>
              <a:t>К сожалению, снова начало расти число жертв </a:t>
            </a:r>
            <a:r>
              <a:rPr lang="ru-RU" dirty="0" err="1"/>
              <a:t>буллинга</a:t>
            </a:r>
            <a:r>
              <a:rPr lang="ru-RU" dirty="0"/>
              <a:t> – в 2014 г. Их число составило 36%, а в 2018 – 38%.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CCB11-C854-4D28-AAE9-EC9BF58730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6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48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4293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0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2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92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77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43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00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51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7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3445" y="16778"/>
            <a:ext cx="11088555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499" y="1600201"/>
            <a:ext cx="9998901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97291" y="2276872"/>
            <a:ext cx="9998901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911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97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1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22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86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644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59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34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95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25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6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541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38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5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46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47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42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25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54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3362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1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69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71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57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58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6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7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3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9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40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8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4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14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805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59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01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49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84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02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2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4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05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64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674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36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78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633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768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39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72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274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4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70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94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963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32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17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4874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47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80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893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6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737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805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833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3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91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4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78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18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3501" y="887859"/>
            <a:ext cx="7291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1" y="3120015"/>
            <a:ext cx="7381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6685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9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2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427-C0E5-4BAC-A790-C122096F4B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13E7-538C-483F-94A6-AEB97A06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556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67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569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1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937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E427-C0E5-4BAC-A790-C122096F4B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13E7-538C-483F-94A6-AEB97A06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247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316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06734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3DF-99B1-1D48-B095-DA0E9812D43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4DDF-2870-2543-93C8-C758C89C3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7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C63F3DE-B5A9-ED47-801B-24F3402A03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1156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58" r:id="rId12"/>
    <p:sldLayoutId id="2147484159" r:id="rId13"/>
    <p:sldLayoutId id="214748416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271643" y="2271643"/>
            <a:ext cx="6858000" cy="23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52" r:id="rId12"/>
    <p:sldLayoutId id="2147484153" r:id="rId13"/>
    <p:sldLayoutId id="214748415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271643" y="2271643"/>
            <a:ext cx="6858000" cy="23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5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4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5" r:id="rId12"/>
    <p:sldLayoutId id="2147484156" r:id="rId13"/>
    <p:sldLayoutId id="21474841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0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  <p:sldLayoutId id="2147484226" r:id="rId16"/>
    <p:sldLayoutId id="2147484227" r:id="rId17"/>
    <p:sldLayoutId id="2147484228" r:id="rId18"/>
    <p:sldLayoutId id="2147484230" r:id="rId19"/>
    <p:sldLayoutId id="2147484231" r:id="rId20"/>
    <p:sldLayoutId id="2147484232" r:id="rId21"/>
    <p:sldLayoutId id="2147484233" r:id="rId2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r.org.ua/" TargetMode="External"/><Relationship Id="rId2" Type="http://schemas.openxmlformats.org/officeDocument/2006/relationships/hyperlink" Target="mailto:info@uisr.org.ua" TargetMode="External"/><Relationship Id="rId1" Type="http://schemas.openxmlformats.org/officeDocument/2006/relationships/slideLayout" Target="../slideLayouts/slideLayout76.xml"/><Relationship Id="rId5" Type="http://schemas.openxmlformats.org/officeDocument/2006/relationships/hyperlink" Target="http://www.unicef.org.ua/" TargetMode="External"/><Relationship Id="rId4" Type="http://schemas.openxmlformats.org/officeDocument/2006/relationships/hyperlink" Target="mailto:nsorokopud@unicef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774826" y="2773364"/>
            <a:ext cx="87852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ru-RU" b="1">
              <a:solidFill>
                <a:srgbClr val="FFFFFF"/>
              </a:solidFill>
            </a:endParaRPr>
          </a:p>
          <a:p>
            <a:pPr algn="ctr"/>
            <a:endParaRPr lang="uk-UA" b="1">
              <a:solidFill>
                <a:srgbClr val="FFFFFF"/>
              </a:solidFill>
            </a:endParaRPr>
          </a:p>
          <a:p>
            <a:pPr algn="ctr"/>
            <a:endParaRPr lang="uk-UA" b="1">
              <a:solidFill>
                <a:srgbClr val="FFFFFF"/>
              </a:solidFill>
            </a:endParaRPr>
          </a:p>
          <a:p>
            <a:pPr algn="ctr"/>
            <a:endParaRPr lang="en-GB" sz="2800" b="1">
              <a:solidFill>
                <a:srgbClr val="FFFFFF"/>
              </a:solidFill>
            </a:endParaRPr>
          </a:p>
          <a:p>
            <a:pPr algn="ctr"/>
            <a:endParaRPr lang="uk-UA" sz="2800" b="1">
              <a:solidFill>
                <a:srgbClr val="FFFFFF"/>
              </a:solidFill>
            </a:endParaRPr>
          </a:p>
          <a:p>
            <a:pPr algn="ctr"/>
            <a:endParaRPr lang="uk-UA" b="1">
              <a:solidFill>
                <a:srgbClr val="FFFFFF"/>
              </a:solidFill>
            </a:endParaRPr>
          </a:p>
          <a:p>
            <a:pPr algn="ctr"/>
            <a:endParaRPr lang="en-GB" sz="2800" b="1">
              <a:solidFill>
                <a:srgbClr val="FFFFFF"/>
              </a:solidFill>
            </a:endParaRPr>
          </a:p>
          <a:p>
            <a:pPr algn="ctr"/>
            <a:endParaRPr lang="uk-UA" sz="2000"/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774826" y="168470"/>
            <a:ext cx="10261536" cy="178510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Здоров’я та поведінкові орієнтації учнівської молоді</a:t>
            </a:r>
            <a:endParaRPr lang="ru-RU" sz="5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2135560" y="2993631"/>
            <a:ext cx="93610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Univers 55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Univers 55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 pitchFamily="34" charset="0"/>
              </a:rPr>
              <a:t>Health Behavior in School-aged Children: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algn="ctr" eaLnBrk="1" hangingPunct="1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 pitchFamily="34" charset="0"/>
              </a:rPr>
              <a:t>a cross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 pitchFamily="34" charset="0"/>
              </a:rPr>
              <a:t>-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 pitchFamily="34" charset="0"/>
              </a:rPr>
              <a:t>national study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 pitchFamily="34" charset="0"/>
              </a:rPr>
              <a:t> - 201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 pitchFamily="34" charset="0"/>
              </a:rPr>
              <a:t>8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641627-F1BD-4B01-8B5C-BEB071EE3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3" y="5013176"/>
            <a:ext cx="3076359" cy="1576603"/>
          </a:xfrm>
          <a:prstGeom prst="rect">
            <a:avLst/>
          </a:prstGeom>
        </p:spPr>
      </p:pic>
      <p:pic>
        <p:nvPicPr>
          <p:cNvPr id="1026" name="Picture 2" descr="D:\2019\conferences\Reykjavik\hbsc_it_rg_300dpi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7" y="259117"/>
            <a:ext cx="1423089" cy="17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Logo!!!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94" y="5013176"/>
            <a:ext cx="4916488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583168" y="5"/>
            <a:ext cx="533399" cy="638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6193" y="370337"/>
            <a:ext cx="504443" cy="701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33918" y="370337"/>
            <a:ext cx="502919" cy="701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5400" y="188640"/>
            <a:ext cx="11017224" cy="359073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15"/>
              </a:lnSpc>
            </a:pPr>
            <a:r>
              <a:rPr sz="2800" b="1" spc="-8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Рівень</a:t>
            </a:r>
            <a:r>
              <a:rPr sz="2800" b="1" spc="-8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sz="2800" b="1" spc="-8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поінформованості</a:t>
            </a:r>
            <a:r>
              <a:rPr sz="2800" b="1" spc="-8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sz="2800" b="1" spc="-8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про</a:t>
            </a:r>
            <a:r>
              <a:rPr lang="en-US" sz="2800" b="1" spc="-8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800" b="1" spc="-8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Verdana"/>
              </a:rPr>
              <a:t>шляхи </a:t>
            </a:r>
            <a:r>
              <a:rPr lang="ru-RU" sz="2800" b="1" spc="-8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Verdana"/>
              </a:rPr>
              <a:t>запобігання</a:t>
            </a:r>
            <a:r>
              <a:rPr lang="ru-RU" sz="2800" b="1" spc="-8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Verdana"/>
              </a:rPr>
              <a:t> ВІЛ-</a:t>
            </a:r>
            <a:r>
              <a:rPr lang="ru-RU" sz="2800" b="1" spc="-8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Verdana"/>
              </a:rPr>
              <a:t>інфікуванню</a:t>
            </a:r>
            <a:endParaRPr sz="2800" spc="-8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0613" y="795385"/>
            <a:ext cx="11713418" cy="1076909"/>
          </a:xfrm>
          <a:prstGeom prst="rect">
            <a:avLst/>
          </a:prstGeom>
          <a:gradFill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rgbClr val="91B8F3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7368" y="2495342"/>
            <a:ext cx="11665298" cy="717633"/>
          </a:xfrm>
          <a:custGeom>
            <a:avLst/>
            <a:gdLst/>
            <a:ahLst/>
            <a:cxnLst/>
            <a:rect l="l" t="t" r="r" b="b"/>
            <a:pathLst>
              <a:path w="8343265" h="819785">
                <a:moveTo>
                  <a:pt x="8206105" y="0"/>
                </a:moveTo>
                <a:lnTo>
                  <a:pt x="133509" y="33"/>
                </a:lnTo>
                <a:lnTo>
                  <a:pt x="91205" y="7708"/>
                </a:lnTo>
                <a:lnTo>
                  <a:pt x="54542" y="27355"/>
                </a:lnTo>
                <a:lnTo>
                  <a:pt x="25680" y="56814"/>
                </a:lnTo>
                <a:lnTo>
                  <a:pt x="6780" y="93928"/>
                </a:lnTo>
                <a:lnTo>
                  <a:pt x="0" y="136537"/>
                </a:lnTo>
                <a:lnTo>
                  <a:pt x="33" y="685742"/>
                </a:lnTo>
                <a:lnTo>
                  <a:pt x="7709" y="728045"/>
                </a:lnTo>
                <a:lnTo>
                  <a:pt x="27359" y="764704"/>
                </a:lnTo>
                <a:lnTo>
                  <a:pt x="56822" y="793562"/>
                </a:lnTo>
                <a:lnTo>
                  <a:pt x="93939" y="812460"/>
                </a:lnTo>
                <a:lnTo>
                  <a:pt x="136550" y="819238"/>
                </a:lnTo>
                <a:lnTo>
                  <a:pt x="8209146" y="819205"/>
                </a:lnTo>
                <a:lnTo>
                  <a:pt x="8251450" y="811530"/>
                </a:lnTo>
                <a:lnTo>
                  <a:pt x="8288112" y="791883"/>
                </a:lnTo>
                <a:lnTo>
                  <a:pt x="8316974" y="762424"/>
                </a:lnTo>
                <a:lnTo>
                  <a:pt x="8335875" y="725310"/>
                </a:lnTo>
                <a:lnTo>
                  <a:pt x="8342655" y="682701"/>
                </a:lnTo>
                <a:lnTo>
                  <a:pt x="8342622" y="133496"/>
                </a:lnTo>
                <a:lnTo>
                  <a:pt x="8334945" y="91193"/>
                </a:lnTo>
                <a:lnTo>
                  <a:pt x="8315295" y="54534"/>
                </a:lnTo>
                <a:lnTo>
                  <a:pt x="8285832" y="25676"/>
                </a:lnTo>
                <a:lnTo>
                  <a:pt x="8248715" y="6778"/>
                </a:lnTo>
                <a:lnTo>
                  <a:pt x="8206105" y="0"/>
                </a:lnTo>
                <a:close/>
              </a:path>
            </a:pathLst>
          </a:custGeom>
          <a:gradFill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усіх респондентів (віком 10-17 років), цей показник - </a:t>
            </a:r>
            <a:r>
              <a:rPr lang="uk-UA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12,1% (2018)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 rot="10800000">
            <a:off x="2127269" y="1265273"/>
            <a:ext cx="369570" cy="404495"/>
          </a:xfrm>
          <a:custGeom>
            <a:avLst/>
            <a:gdLst/>
            <a:ahLst/>
            <a:cxnLst/>
            <a:rect l="l" t="t" r="r" b="b"/>
            <a:pathLst>
              <a:path w="369569" h="404494">
                <a:moveTo>
                  <a:pt x="277025" y="184683"/>
                </a:moveTo>
                <a:lnTo>
                  <a:pt x="92341" y="184683"/>
                </a:lnTo>
                <a:lnTo>
                  <a:pt x="92341" y="404025"/>
                </a:lnTo>
                <a:lnTo>
                  <a:pt x="277025" y="404025"/>
                </a:lnTo>
                <a:lnTo>
                  <a:pt x="277025" y="184683"/>
                </a:lnTo>
                <a:close/>
              </a:path>
              <a:path w="369569" h="404494">
                <a:moveTo>
                  <a:pt x="184683" y="0"/>
                </a:moveTo>
                <a:lnTo>
                  <a:pt x="0" y="184683"/>
                </a:lnTo>
                <a:lnTo>
                  <a:pt x="369366" y="184683"/>
                </a:lnTo>
                <a:lnTo>
                  <a:pt x="18468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78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58757" y="2721868"/>
            <a:ext cx="300227" cy="416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39416" y="833916"/>
            <a:ext cx="104411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325"/>
              </a:spcBef>
            </a:pPr>
            <a:r>
              <a:rPr sz="2800" b="1" spc="-20" dirty="0" err="1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Прави</a:t>
            </a:r>
            <a:r>
              <a:rPr sz="2800" b="1" spc="-10" dirty="0" err="1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л</a:t>
            </a:r>
            <a:r>
              <a:rPr sz="2800" b="1" spc="-20" dirty="0" err="1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ьно</a:t>
            </a:r>
            <a:r>
              <a:rPr sz="2800" b="1" spc="-75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dirty="0">
                <a:latin typeface="Cambria" panose="02040503050406030204" pitchFamily="18" charset="0"/>
                <a:cs typeface="Calibri"/>
              </a:rPr>
              <a:t>в</a:t>
            </a:r>
            <a:r>
              <a:rPr spc="-5" dirty="0">
                <a:latin typeface="Cambria" panose="02040503050406030204" pitchFamily="18" charset="0"/>
                <a:cs typeface="Calibri"/>
              </a:rPr>
              <a:t>и</a:t>
            </a:r>
            <a:r>
              <a:rPr dirty="0">
                <a:latin typeface="Cambria" panose="02040503050406030204" pitchFamily="18" charset="0"/>
                <a:cs typeface="Calibri"/>
              </a:rPr>
              <a:t>знача</a:t>
            </a:r>
            <a:r>
              <a:rPr spc="-20" dirty="0">
                <a:latin typeface="Cambria" panose="02040503050406030204" pitchFamily="18" charset="0"/>
                <a:cs typeface="Calibri"/>
              </a:rPr>
              <a:t>ю</a:t>
            </a:r>
            <a:r>
              <a:rPr spc="-5" dirty="0">
                <a:latin typeface="Cambria" panose="02040503050406030204" pitchFamily="18" charset="0"/>
                <a:cs typeface="Calibri"/>
              </a:rPr>
              <a:t>т</a:t>
            </a:r>
            <a:r>
              <a:rPr dirty="0">
                <a:latin typeface="Cambria" panose="02040503050406030204" pitchFamily="18" charset="0"/>
                <a:cs typeface="Calibri"/>
              </a:rPr>
              <a:t>ь</a:t>
            </a:r>
            <a:r>
              <a:rPr spc="-15" dirty="0">
                <a:latin typeface="Cambria" panose="02040503050406030204" pitchFamily="18" charset="0"/>
                <a:cs typeface="Calibri"/>
              </a:rPr>
              <a:t> </a:t>
            </a:r>
            <a:r>
              <a:rPr dirty="0">
                <a:latin typeface="Cambria" panose="02040503050406030204" pitchFamily="18" charset="0"/>
                <a:cs typeface="Calibri"/>
              </a:rPr>
              <a:t>шляхи</a:t>
            </a:r>
            <a:r>
              <a:rPr spc="-20" dirty="0">
                <a:latin typeface="Cambria" panose="02040503050406030204" pitchFamily="18" charset="0"/>
                <a:cs typeface="Calibri"/>
              </a:rPr>
              <a:t> </a:t>
            </a:r>
            <a:r>
              <a:rPr dirty="0">
                <a:latin typeface="Cambria" panose="02040503050406030204" pitchFamily="18" charset="0"/>
                <a:cs typeface="Calibri"/>
              </a:rPr>
              <a:t>за</a:t>
            </a:r>
            <a:r>
              <a:rPr spc="-5" dirty="0">
                <a:latin typeface="Cambria" panose="02040503050406030204" pitchFamily="18" charset="0"/>
                <a:cs typeface="Calibri"/>
              </a:rPr>
              <a:t>по</a:t>
            </a:r>
            <a:r>
              <a:rPr dirty="0">
                <a:latin typeface="Cambria" panose="02040503050406030204" pitchFamily="18" charset="0"/>
                <a:cs typeface="Calibri"/>
              </a:rPr>
              <a:t>бі</a:t>
            </a:r>
            <a:r>
              <a:rPr spc="-15" dirty="0">
                <a:latin typeface="Cambria" panose="02040503050406030204" pitchFamily="18" charset="0"/>
                <a:cs typeface="Calibri"/>
              </a:rPr>
              <a:t>г</a:t>
            </a:r>
            <a:r>
              <a:rPr dirty="0">
                <a:latin typeface="Cambria" panose="02040503050406030204" pitchFamily="18" charset="0"/>
                <a:cs typeface="Calibri"/>
              </a:rPr>
              <a:t>ання</a:t>
            </a:r>
            <a:r>
              <a:rPr spc="-15" dirty="0">
                <a:latin typeface="Cambria" panose="02040503050406030204" pitchFamily="18" charset="0"/>
                <a:cs typeface="Calibri"/>
              </a:rPr>
              <a:t> </a:t>
            </a:r>
            <a:r>
              <a:rPr dirty="0">
                <a:latin typeface="Cambria" panose="02040503050406030204" pitchFamily="18" charset="0"/>
                <a:cs typeface="Calibri"/>
              </a:rPr>
              <a:t>інфікуванню</a:t>
            </a:r>
            <a:r>
              <a:rPr spc="-10" dirty="0">
                <a:latin typeface="Cambria" panose="02040503050406030204" pitchFamily="18" charset="0"/>
                <a:cs typeface="Calibri"/>
              </a:rPr>
              <a:t> </a:t>
            </a:r>
            <a:r>
              <a:rPr dirty="0">
                <a:latin typeface="Cambria" panose="02040503050406030204" pitchFamily="18" charset="0"/>
                <a:cs typeface="Calibri"/>
              </a:rPr>
              <a:t>В</a:t>
            </a:r>
            <a:r>
              <a:rPr spc="-5" dirty="0">
                <a:latin typeface="Cambria" panose="02040503050406030204" pitchFamily="18" charset="0"/>
                <a:cs typeface="Calibri"/>
              </a:rPr>
              <a:t>І</a:t>
            </a:r>
            <a:r>
              <a:rPr dirty="0">
                <a:latin typeface="Cambria" panose="02040503050406030204" pitchFamily="18" charset="0"/>
                <a:cs typeface="Calibri"/>
              </a:rPr>
              <a:t>Л</a:t>
            </a:r>
            <a:r>
              <a:rPr lang="en-US" dirty="0">
                <a:latin typeface="Cambria" panose="02040503050406030204" pitchFamily="18" charset="0"/>
                <a:cs typeface="Calibri"/>
              </a:rPr>
              <a:t>*</a:t>
            </a:r>
            <a:endParaRPr dirty="0">
              <a:latin typeface="Cambria" panose="02040503050406030204" pitchFamily="18" charset="0"/>
              <a:cs typeface="Calibri"/>
            </a:endParaRPr>
          </a:p>
          <a:p>
            <a:pPr marL="763905">
              <a:tabLst>
                <a:tab pos="1544955" algn="l"/>
              </a:tabLst>
            </a:pPr>
            <a:r>
              <a:rPr lang="en-US" sz="2800" b="1" spc="-20" dirty="0">
                <a:solidFill>
                  <a:srgbClr val="FFFFCC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uk-UA" sz="2800" b="1" spc="-20" dirty="0">
                <a:solidFill>
                  <a:srgbClr val="FFFFCC"/>
                </a:solidFill>
                <a:latin typeface="Cambria" panose="02040503050406030204" pitchFamily="18" charset="0"/>
                <a:cs typeface="Calibri"/>
              </a:rPr>
              <a:t>               </a:t>
            </a:r>
            <a:r>
              <a:rPr lang="uk-UA" sz="2800" b="1" dirty="0">
                <a:solidFill>
                  <a:srgbClr val="CC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17</a:t>
            </a:r>
            <a:r>
              <a:rPr lang="en-US" sz="2800" b="1" dirty="0">
                <a:solidFill>
                  <a:srgbClr val="CC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%</a:t>
            </a:r>
            <a:r>
              <a:rPr lang="uk-UA" sz="2800" b="1" dirty="0">
                <a:solidFill>
                  <a:srgbClr val="CC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C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(201</a:t>
            </a:r>
            <a:r>
              <a:rPr lang="uk-UA" sz="2800" b="1" dirty="0">
                <a:solidFill>
                  <a:srgbClr val="CC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>
                <a:solidFill>
                  <a:srgbClr val="CC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),</a:t>
            </a:r>
            <a:r>
              <a:rPr lang="uk-UA" sz="2800" b="1" dirty="0">
                <a:solidFill>
                  <a:srgbClr val="CC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24</a:t>
            </a:r>
            <a:r>
              <a:rPr sz="2800" b="1" spc="-2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%</a:t>
            </a:r>
            <a:r>
              <a:rPr lang="uk-UA" sz="2800" b="1" spc="-2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(</a:t>
            </a:r>
            <a:r>
              <a:rPr sz="2800" b="1" spc="-2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2014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),</a:t>
            </a:r>
            <a:r>
              <a:rPr sz="2800" b="1" spc="4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sz="2800" b="1" spc="-2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1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7</a:t>
            </a:r>
            <a:r>
              <a:rPr sz="2800" b="1" spc="-2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%</a:t>
            </a:r>
            <a:r>
              <a:rPr sz="2800" b="1" spc="1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(</a:t>
            </a:r>
            <a:r>
              <a:rPr sz="2800" b="1" spc="-2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2010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),</a:t>
            </a:r>
            <a:r>
              <a:rPr sz="2800" b="1" spc="3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sz="2800" b="1" spc="-2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15</a:t>
            </a:r>
            <a:r>
              <a:rPr sz="2800" b="1" spc="-2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%</a:t>
            </a:r>
            <a:r>
              <a:rPr sz="2800" b="1" spc="2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sz="2800" b="1" spc="-1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(</a:t>
            </a:r>
            <a:r>
              <a:rPr sz="2800" b="1" spc="-2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200</a:t>
            </a:r>
            <a:r>
              <a:rPr sz="2800" b="1" spc="-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6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)</a:t>
            </a:r>
            <a:endParaRPr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Calibri"/>
            </a:endParaRP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xmlns="" id="{6CEE3136-C071-9C4D-AFF6-E82ED5B7CE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314076"/>
              </p:ext>
            </p:extLst>
          </p:nvPr>
        </p:nvGraphicFramePr>
        <p:xfrm>
          <a:off x="240483" y="3479788"/>
          <a:ext cx="11832182" cy="318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F48156-9019-8943-AB3F-4E7247F741BF}"/>
              </a:ext>
            </a:extLst>
          </p:cNvPr>
          <p:cNvSpPr txBox="1"/>
          <p:nvPr/>
        </p:nvSpPr>
        <p:spPr>
          <a:xfrm>
            <a:off x="5663951" y="1910825"/>
            <a:ext cx="640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sz="14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uk-UA" sz="11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оказник рівня знань серед  учнів 8-11 класів ЗЗСО, студентів 1, 2 курсів ЗПТО та ЗФПО</a:t>
            </a:r>
            <a:endParaRPr lang="en-US" sz="11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554608"/>
              </p:ext>
            </p:extLst>
          </p:nvPr>
        </p:nvGraphicFramePr>
        <p:xfrm>
          <a:off x="1127448" y="356813"/>
          <a:ext cx="9793088" cy="245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352" y="-1"/>
            <a:ext cx="1108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ДИНАМІКА БУЛІНГУ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661" y="2626460"/>
            <a:ext cx="11377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Cambria" panose="02040503050406030204" pitchFamily="18" charset="0"/>
                <a:cs typeface="Times New Roman" panose="02020603050405020304" pitchFamily="18" charset="0"/>
              </a:rPr>
              <a:t>Українські підлітки у порівнянні з підлітками  окремих європейських країн</a:t>
            </a:r>
          </a:p>
          <a:p>
            <a:pPr algn="ctr"/>
            <a:r>
              <a:rPr lang="uk-UA" sz="2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(за даними 2014 р.)</a:t>
            </a:r>
            <a:endParaRPr lang="ru-RU" sz="22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xmlns="" id="{CA93FD69-06E0-4A49-8DB3-59BF1BC1D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79412"/>
              </p:ext>
            </p:extLst>
          </p:nvPr>
        </p:nvGraphicFramePr>
        <p:xfrm>
          <a:off x="264174" y="3395901"/>
          <a:ext cx="5543794" cy="346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xmlns="" id="{115800B6-5EBD-E245-937F-74EE1CFB5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351733"/>
              </p:ext>
            </p:extLst>
          </p:nvPr>
        </p:nvGraphicFramePr>
        <p:xfrm>
          <a:off x="6096000" y="3395901"/>
          <a:ext cx="5760640" cy="346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838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A1EF-B536-9649-9D15-627A87BA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62" y="0"/>
            <a:ext cx="8889424" cy="71329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Участь в </a:t>
            </a:r>
            <a:r>
              <a:rPr lang="uk-UA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булінгу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Диаграмма 2">
            <a:extLst>
              <a:ext uri="{FF2B5EF4-FFF2-40B4-BE49-F238E27FC236}">
                <a16:creationId xmlns:a16="http://schemas.microsoft.com/office/drawing/2014/main" xmlns="" id="{9A6EBCDF-DB12-F645-BA9B-B0CC57362A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8100682"/>
              </p:ext>
            </p:extLst>
          </p:nvPr>
        </p:nvGraphicFramePr>
        <p:xfrm>
          <a:off x="263352" y="713293"/>
          <a:ext cx="5995935" cy="614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D9BEC2CD-7B31-2948-884C-86F9EF894F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1270457"/>
              </p:ext>
            </p:extLst>
          </p:nvPr>
        </p:nvGraphicFramePr>
        <p:xfrm>
          <a:off x="6096000" y="713293"/>
          <a:ext cx="6096000" cy="614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708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908EDF-8F46-F145-A587-30DFC62B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-20534"/>
            <a:ext cx="4968552" cy="814435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Кібербулінг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8879EBC2-73EC-D642-8A83-C84932202D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0409359"/>
              </p:ext>
            </p:extLst>
          </p:nvPr>
        </p:nvGraphicFramePr>
        <p:xfrm>
          <a:off x="0" y="1736958"/>
          <a:ext cx="6312024" cy="512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xmlns="" id="{67F9D439-6514-4347-ABC8-57BB4EF9A8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4627470"/>
              </p:ext>
            </p:extLst>
          </p:nvPr>
        </p:nvGraphicFramePr>
        <p:xfrm>
          <a:off x="6242959" y="1720124"/>
          <a:ext cx="5949041" cy="516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72C6049-49E3-284B-9342-D5757B89AAD0}"/>
              </a:ext>
            </a:extLst>
          </p:cNvPr>
          <p:cNvSpPr/>
          <p:nvPr/>
        </p:nvSpPr>
        <p:spPr>
          <a:xfrm>
            <a:off x="0" y="573658"/>
            <a:ext cx="61206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Упродовж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останніх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кількох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місяців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uk-UA" sz="1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як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часто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ти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брав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ла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участь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в 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ображаннях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uk-UA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принижуваннях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знущаннях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он-лайн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uk-UA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(% серед усіх опитаних)</a:t>
            </a:r>
            <a:endParaRPr lang="ru-RU" sz="12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F87D96-040A-A246-99C3-C840FE8B270E}"/>
              </a:ext>
            </a:extLst>
          </p:cNvPr>
          <p:cNvSpPr txBox="1"/>
          <p:nvPr/>
        </p:nvSpPr>
        <p:spPr>
          <a:xfrm>
            <a:off x="4007768" y="3379996"/>
            <a:ext cx="1738493" cy="184665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брали участь в образах, 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знущаннях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приниженнях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щотижнево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частіше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D968A2-CDF6-F64E-8A3C-268A4FE1FBB0}"/>
              </a:ext>
            </a:extLst>
          </p:cNvPr>
          <p:cNvSpPr/>
          <p:nvPr/>
        </p:nvSpPr>
        <p:spPr>
          <a:xfrm>
            <a:off x="6558633" y="574615"/>
            <a:ext cx="56639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Упродовж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останніх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кількох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місяців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uk-UA" sz="1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як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часто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тебе 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обража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uk-UA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принижува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нуща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лися над тобой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он-лайн</a:t>
            </a:r>
            <a:r>
              <a:rPr 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uk-UA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1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(% серед усіх опитаних)</a:t>
            </a:r>
            <a:endParaRPr lang="ru-RU" sz="12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3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66287E-2D2F-7542-B6C1-28FDD400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0063"/>
            <a:ext cx="8229600" cy="490625"/>
          </a:xfrm>
        </p:spPr>
        <p:txBody>
          <a:bodyPr>
            <a:noAutofit/>
          </a:bodyPr>
          <a:lstStyle/>
          <a:p>
            <a:pPr marR="5080">
              <a:lnSpc>
                <a:spcPts val="3020"/>
              </a:lnSpc>
            </a:pPr>
            <a:r>
              <a:rPr lang="ru-RU" sz="3200" b="1" spc="-2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Ф</a:t>
            </a:r>
            <a:r>
              <a:rPr lang="ru-RU" sz="3200" b="1" spc="-1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і</a:t>
            </a:r>
            <a:r>
              <a:rPr lang="ru-RU" sz="3200" b="1" spc="-2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з</a:t>
            </a:r>
            <a:r>
              <a:rPr lang="ru-RU" sz="3200" b="1" spc="-1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ична</a:t>
            </a:r>
            <a:r>
              <a:rPr lang="ru-RU" sz="3200" b="1" spc="2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3200" b="1" spc="-1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а</a:t>
            </a:r>
            <a:r>
              <a:rPr lang="ru-RU" sz="3200" b="1" spc="-2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к</a:t>
            </a:r>
            <a:r>
              <a:rPr lang="ru-RU" sz="3200" b="1" spc="-1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ти</a:t>
            </a:r>
            <a:r>
              <a:rPr lang="ru-RU" sz="3200" b="1" spc="-2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r>
              <a:rPr lang="ru-RU" sz="3200" b="1" spc="-2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н</a:t>
            </a:r>
            <a:r>
              <a:rPr lang="ru-RU" sz="3200" b="1" spc="-1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і</a:t>
            </a:r>
            <a:r>
              <a:rPr lang="ru-RU" sz="3200" b="1" spc="-1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с</a:t>
            </a:r>
            <a:r>
              <a:rPr lang="ru-RU" sz="3200" b="1" spc="-1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ть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A6BC84F-C7C8-F54C-B1BB-168E181D2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722175"/>
              </p:ext>
            </p:extLst>
          </p:nvPr>
        </p:nvGraphicFramePr>
        <p:xfrm>
          <a:off x="263352" y="1844825"/>
          <a:ext cx="116652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ject 75">
            <a:extLst>
              <a:ext uri="{FF2B5EF4-FFF2-40B4-BE49-F238E27FC236}">
                <a16:creationId xmlns:a16="http://schemas.microsoft.com/office/drawing/2014/main" xmlns="" id="{4020C5F8-AF63-2047-97E0-406D3AD72ADD}"/>
              </a:ext>
            </a:extLst>
          </p:cNvPr>
          <p:cNvSpPr txBox="1"/>
          <p:nvPr/>
        </p:nvSpPr>
        <p:spPr>
          <a:xfrm>
            <a:off x="263352" y="1054281"/>
            <a:ext cx="11665296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b="1" spc="-5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Щ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r>
              <a:rPr b="1" spc="-5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енні</a:t>
            </a:r>
            <a:r>
              <a:rPr b="1" spc="5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b="1" spc="-5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з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аняття</a:t>
            </a:r>
            <a:r>
              <a:rPr b="1" spc="1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ф</a:t>
            </a:r>
            <a:r>
              <a:rPr b="1" spc="-5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ізи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чн</a:t>
            </a:r>
            <a:r>
              <a:rPr b="1" spc="-5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и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ми</a:t>
            </a:r>
            <a:r>
              <a:rPr b="1" spc="15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вп</a:t>
            </a:r>
            <a:r>
              <a:rPr b="1" spc="-5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р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авами</a:t>
            </a:r>
            <a:r>
              <a:rPr b="1" spc="-1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b="1" spc="-5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з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меншується</a:t>
            </a:r>
            <a:r>
              <a:rPr b="1" spc="-1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з</a:t>
            </a:r>
            <a:r>
              <a:rPr b="1" spc="-1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r>
              <a:rPr b="1" spc="-5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і</a:t>
            </a:r>
            <a:r>
              <a:rPr b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ком:</a:t>
            </a:r>
            <a:endParaRPr dirty="0">
              <a:latin typeface="Cambria" panose="02040503050406030204" pitchFamily="18" charset="0"/>
              <a:cs typeface="Times New Roman" pitchFamily="18" charset="0"/>
            </a:endParaRPr>
          </a:p>
          <a:p>
            <a:pPr marL="5088890" indent="-161290" algn="r">
              <a:lnSpc>
                <a:spcPts val="2835"/>
              </a:lnSpc>
              <a:buClr>
                <a:srgbClr val="234271"/>
              </a:buClr>
              <a:buFont typeface="Calibri"/>
              <a:buChar char="-"/>
              <a:tabLst>
                <a:tab pos="5089525" algn="l"/>
              </a:tabLst>
            </a:pPr>
            <a:r>
              <a:rPr b="1" dirty="0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се</a:t>
            </a:r>
            <a:r>
              <a:rPr b="1" spc="-5" dirty="0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р</a:t>
            </a:r>
            <a:r>
              <a:rPr b="1" dirty="0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ед</a:t>
            </a:r>
            <a:r>
              <a:rPr b="1" spc="-10" dirty="0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b="1" dirty="0" err="1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х</a:t>
            </a:r>
            <a:r>
              <a:rPr b="1" spc="-5" dirty="0" err="1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л</a:t>
            </a:r>
            <a:r>
              <a:rPr b="1" dirty="0" err="1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оп</a:t>
            </a:r>
            <a:r>
              <a:rPr b="1" spc="-5" dirty="0" err="1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ці</a:t>
            </a:r>
            <a:r>
              <a:rPr b="1" dirty="0" err="1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r>
              <a:rPr b="1" spc="-5" dirty="0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uk-UA" b="1" spc="-5" dirty="0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у</a:t>
            </a:r>
            <a:r>
              <a:rPr b="1" spc="-5" dirty="0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b="1" spc="-5" dirty="0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1,5 </a:t>
            </a:r>
            <a:r>
              <a:rPr b="1" spc="-5" dirty="0" err="1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р</a:t>
            </a:r>
            <a:r>
              <a:rPr b="1" dirty="0" err="1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а</a:t>
            </a:r>
            <a:r>
              <a:rPr b="1" spc="-5" dirty="0" err="1">
                <a:solidFill>
                  <a:srgbClr val="234271"/>
                </a:solidFill>
                <a:latin typeface="Cambria" panose="02040503050406030204" pitchFamily="18" charset="0"/>
                <a:cs typeface="Times New Roman" pitchFamily="18" charset="0"/>
              </a:rPr>
              <a:t>зи</a:t>
            </a:r>
            <a:endParaRPr lang="uk-UA" spc="-5" dirty="0">
              <a:latin typeface="Cambria" panose="02040503050406030204" pitchFamily="18" charset="0"/>
              <a:cs typeface="Times New Roman" pitchFamily="18" charset="0"/>
            </a:endParaRPr>
          </a:p>
          <a:p>
            <a:pPr marL="5088890" indent="-161290" algn="r">
              <a:lnSpc>
                <a:spcPts val="2835"/>
              </a:lnSpc>
              <a:buClr>
                <a:srgbClr val="234271"/>
              </a:buClr>
              <a:buFont typeface="Calibri"/>
              <a:buChar char="-"/>
              <a:tabLst>
                <a:tab pos="5089525" algn="l"/>
              </a:tabLst>
            </a:pPr>
            <a:r>
              <a:rPr b="1" dirty="0" err="1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се</a:t>
            </a:r>
            <a:r>
              <a:rPr b="1" spc="-5" dirty="0" err="1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р</a:t>
            </a:r>
            <a:r>
              <a:rPr b="1" dirty="0" err="1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ед</a:t>
            </a:r>
            <a:r>
              <a:rPr b="1" spc="-10" dirty="0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b="1" spc="-5" dirty="0" err="1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ді</a:t>
            </a:r>
            <a:r>
              <a:rPr b="1" dirty="0" err="1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вчат</a:t>
            </a:r>
            <a:r>
              <a:rPr b="1" spc="5" dirty="0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у</a:t>
            </a:r>
            <a:r>
              <a:rPr b="1" spc="-5" dirty="0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b="1" spc="-5" dirty="0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2,1 </a:t>
            </a:r>
            <a:r>
              <a:rPr b="1" spc="-5" dirty="0" err="1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р</a:t>
            </a:r>
            <a:r>
              <a:rPr b="1" dirty="0" err="1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а</a:t>
            </a:r>
            <a:r>
              <a:rPr b="1" spc="-5" dirty="0" err="1">
                <a:solidFill>
                  <a:srgbClr val="753E3E"/>
                </a:solidFill>
                <a:latin typeface="Cambria" panose="02040503050406030204" pitchFamily="18" charset="0"/>
                <a:cs typeface="Times New Roman" pitchFamily="18" charset="0"/>
              </a:rPr>
              <a:t>зи</a:t>
            </a:r>
            <a:endParaRPr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C3C1A2D-A7B4-6445-BCB7-58A830A8EEA3}"/>
              </a:ext>
            </a:extLst>
          </p:cNvPr>
          <p:cNvCxnSpPr>
            <a:cxnSpLocks/>
          </p:cNvCxnSpPr>
          <p:nvPr/>
        </p:nvCxnSpPr>
        <p:spPr>
          <a:xfrm>
            <a:off x="2423592" y="2060848"/>
            <a:ext cx="6984776" cy="129614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57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BC9912-A566-0149-8D1C-3B69E97B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16632"/>
            <a:ext cx="8229600" cy="490066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Пасивне проведення часу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B40645-783E-8840-86C8-D28318C34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052736"/>
            <a:ext cx="5048300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телепередач від трьох до семи годин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063ACF1B-5B31-E645-9A10-879B446A385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8586017"/>
              </p:ext>
            </p:extLst>
          </p:nvPr>
        </p:nvGraphicFramePr>
        <p:xfrm>
          <a:off x="0" y="1628800"/>
          <a:ext cx="5807968" cy="508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45E947-37E0-8C46-9481-B8CE66377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052736"/>
            <a:ext cx="5040560" cy="639762"/>
          </a:xfrm>
        </p:spPr>
        <p:txBody>
          <a:bodyPr>
            <a:noAutofit/>
          </a:bodyPr>
          <a:lstStyle/>
          <a:p>
            <a:pPr algn="ctr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 електронними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гаджетами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трьох до семи годин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8E58E00A-A5E8-EF4A-807B-70D57404BB9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52429242"/>
              </p:ext>
            </p:extLst>
          </p:nvPr>
        </p:nvGraphicFramePr>
        <p:xfrm>
          <a:off x="6312024" y="1844824"/>
          <a:ext cx="5615606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076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1"/>
            <a:ext cx="11521280" cy="72008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Залежність від використання соціальних мереж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282307"/>
              </p:ext>
            </p:extLst>
          </p:nvPr>
        </p:nvGraphicFramePr>
        <p:xfrm>
          <a:off x="191344" y="2328655"/>
          <a:ext cx="11809312" cy="4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93BC88-15D0-2C4C-93F5-6C25BA541A19}"/>
              </a:ext>
            </a:extLst>
          </p:cNvPr>
          <p:cNvSpPr/>
          <p:nvPr/>
        </p:nvSpPr>
        <p:spPr>
          <a:xfrm>
            <a:off x="431032" y="1049301"/>
            <a:ext cx="1135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Кожен 8 респондент є залежним від використання соціальних мереж </a:t>
            </a:r>
          </a:p>
          <a:p>
            <a:pPr algn="just"/>
            <a:r>
              <a:rPr lang="uk-UA" sz="1400" i="1" dirty="0">
                <a:latin typeface="Cambria" panose="02040503050406030204" pitchFamily="18" charset="0"/>
                <a:cs typeface="Times New Roman" panose="02020603050405020304" pitchFamily="18" charset="0"/>
              </a:rPr>
              <a:t>(для вимірювання рівня залежності від соціальних мереж було використано шкалу залежності від Інтернет-ігор </a:t>
            </a:r>
            <a:r>
              <a:rPr lang="uk-UA" sz="14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Дж</a:t>
            </a:r>
            <a:r>
              <a:rPr lang="uk-UA" sz="1400" i="1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uk-UA" sz="14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Лемменса</a:t>
            </a:r>
            <a:r>
              <a:rPr lang="uk-UA" sz="1400" i="1" dirty="0">
                <a:latin typeface="Cambria" panose="02040503050406030204" pitchFamily="18" charset="0"/>
                <a:cs typeface="Times New Roman" panose="02020603050405020304" pitchFamily="18" charset="0"/>
              </a:rPr>
              <a:t>, яка розраховується на основ відповідей на 9 запитань) </a:t>
            </a:r>
            <a:r>
              <a:rPr lang="en-US" sz="1400" i="1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7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3C05A0-5E1B-484C-B22B-3551B66C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28781"/>
            <a:ext cx="9659416" cy="562074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Психічне благополуччя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Диаграмма 1">
            <a:extLst>
              <a:ext uri="{FF2B5EF4-FFF2-40B4-BE49-F238E27FC236}">
                <a16:creationId xmlns:a16="http://schemas.microsoft.com/office/drawing/2014/main" xmlns="" id="{2D902F91-5F8B-AB40-8DA0-3CC5E3BA8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235805"/>
              </p:ext>
            </p:extLst>
          </p:nvPr>
        </p:nvGraphicFramePr>
        <p:xfrm>
          <a:off x="191344" y="2492896"/>
          <a:ext cx="74888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558FE3-649D-5A4A-A38B-85D7D04D4678}"/>
              </a:ext>
            </a:extLst>
          </p:cNvPr>
          <p:cNvSpPr/>
          <p:nvPr/>
        </p:nvSpPr>
        <p:spPr>
          <a:xfrm>
            <a:off x="263352" y="980728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Відчуття такого щоденного смутку або безнадійності  впродовж двох тижнів поспіль або більше, коли підлітки  переставали займатися звичними справами,</a:t>
            </a:r>
            <a:r>
              <a:rPr lang="en-US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% за останні 12 місяців</a:t>
            </a:r>
            <a:endParaRPr lang="en-US" sz="1200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352AE2-41CF-DE48-8609-35263C05EEE6}"/>
              </a:ext>
            </a:extLst>
          </p:cNvPr>
          <p:cNvSpPr/>
          <p:nvPr/>
        </p:nvSpPr>
        <p:spPr>
          <a:xfrm>
            <a:off x="8040216" y="1340768"/>
            <a:ext cx="396044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-33338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Кожен шостий опитаний </a:t>
            </a:r>
            <a:r>
              <a:rPr lang="uk-UA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(18,3%) </a:t>
            </a:r>
            <a:r>
              <a:rPr lang="uk-UA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повідомив, що зазвичай лягає спати </a:t>
            </a:r>
            <a:r>
              <a:rPr lang="uk-UA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опівночі чи пізніші </a:t>
            </a:r>
            <a:r>
              <a:rPr lang="uk-UA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в дні, коли завтра потрібно йти до навчального закладу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4450" indent="-33338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У вихідні та канікулярні дні про пізнє завершення вихідного дня повідомила майже половина опитаних підлітків (</a:t>
            </a:r>
            <a:r>
              <a:rPr lang="uk-UA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48,3%</a:t>
            </a:r>
            <a:r>
              <a:rPr lang="uk-UA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106" y="53674"/>
            <a:ext cx="10364451" cy="722249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Громадська активність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F8CDF4C-209A-F84C-BA32-E4C8F5E96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72384"/>
              </p:ext>
            </p:extLst>
          </p:nvPr>
        </p:nvGraphicFramePr>
        <p:xfrm>
          <a:off x="0" y="548680"/>
          <a:ext cx="1207266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7D04ED5-4772-0442-8579-9D5BB1BCC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25800"/>
              </p:ext>
            </p:extLst>
          </p:nvPr>
        </p:nvGraphicFramePr>
        <p:xfrm>
          <a:off x="2736305" y="4982789"/>
          <a:ext cx="9264351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4322">
                  <a:extLst>
                    <a:ext uri="{9D8B030D-6E8A-4147-A177-3AD203B41FA5}">
                      <a16:colId xmlns:a16="http://schemas.microsoft.com/office/drawing/2014/main" xmlns="" val="2528983075"/>
                    </a:ext>
                  </a:extLst>
                </a:gridCol>
                <a:gridCol w="1448446">
                  <a:extLst>
                    <a:ext uri="{9D8B030D-6E8A-4147-A177-3AD203B41FA5}">
                      <a16:colId xmlns:a16="http://schemas.microsoft.com/office/drawing/2014/main" xmlns="" val="387455551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42659165"/>
                    </a:ext>
                  </a:extLst>
                </a:gridCol>
                <a:gridCol w="1127447">
                  <a:extLst>
                    <a:ext uri="{9D8B030D-6E8A-4147-A177-3AD203B41FA5}">
                      <a16:colId xmlns:a16="http://schemas.microsoft.com/office/drawing/2014/main" xmlns="" val="1173580767"/>
                    </a:ext>
                  </a:extLst>
                </a:gridCol>
              </a:tblGrid>
              <a:tr h="342037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Російська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Інша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5620846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pPr marL="0" indent="12700">
                        <a:tabLst>
                          <a:tab pos="971550" algn="l"/>
                        </a:tabLst>
                      </a:pP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Удома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8999510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друзями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5554226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закладі освіти з однокласниками/одногрупниками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2627588"/>
                  </a:ext>
                </a:extLst>
              </a:tr>
              <a:tr h="342037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закладі освіти з учителями/викладачами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53928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0B3F21-F51A-D44C-9001-7559A4318966}"/>
              </a:ext>
            </a:extLst>
          </p:cNvPr>
          <p:cNvSpPr txBox="1"/>
          <p:nvPr/>
        </p:nvSpPr>
        <p:spPr>
          <a:xfrm>
            <a:off x="308858" y="5301208"/>
            <a:ext cx="2328937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мова спілкування підлітків у різних середовищах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4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2EAFC7D-5E8D-D14F-99E6-84D8CFF3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05" y="65271"/>
            <a:ext cx="10921201" cy="68746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Громадська активність (2)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F345A6A-CACC-E74F-BB53-0EDDAF6ED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352" y="679798"/>
            <a:ext cx="5254678" cy="607888"/>
          </a:xfrm>
        </p:spPr>
        <p:txBody>
          <a:bodyPr>
            <a:normAutofit/>
          </a:bodyPr>
          <a:lstStyle/>
          <a:p>
            <a:pPr algn="ctr"/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Залученість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у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молодіжних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гуртках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скаути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комп'ютерний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клуб,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шаховий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клуб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тощо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1200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A370CD8-CF07-4743-9443-01330A9FD8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3688824"/>
              </p:ext>
            </p:extLst>
          </p:nvPr>
        </p:nvGraphicFramePr>
        <p:xfrm>
          <a:off x="47851" y="1287686"/>
          <a:ext cx="6048149" cy="398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9D44EF-C470-0743-9256-D0704DD25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1002" y="676748"/>
            <a:ext cx="5612430" cy="589756"/>
          </a:xfrm>
        </p:spPr>
        <p:txBody>
          <a:bodyPr>
            <a:noAutofit/>
          </a:bodyPr>
          <a:lstStyle/>
          <a:p>
            <a:pPr algn="ctr"/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Обізнаність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дільність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молодіжних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ГО в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населеному</a:t>
            </a:r>
            <a:r>
              <a:rPr lang="ru-RU" sz="1200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пункті</a:t>
            </a:r>
            <a:endParaRPr lang="en-US" sz="1200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A075077D-EA2F-924C-8DE3-F0790B87017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93292508"/>
              </p:ext>
            </p:extLst>
          </p:nvPr>
        </p:nvGraphicFramePr>
        <p:xfrm>
          <a:off x="5807968" y="1217379"/>
          <a:ext cx="6264697" cy="431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1CA0AD-24A9-3A46-A365-4F966995004E}"/>
              </a:ext>
            </a:extLst>
          </p:cNvPr>
          <p:cNvSpPr/>
          <p:nvPr/>
        </p:nvSpPr>
        <p:spPr>
          <a:xfrm>
            <a:off x="119336" y="5805264"/>
            <a:ext cx="12072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B32F6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19,9%</a:t>
            </a:r>
            <a:r>
              <a:rPr lang="uk-UA" dirty="0">
                <a:latin typeface="Cambria" panose="02040503050406030204" pitchFamily="18" charset="0"/>
                <a:cs typeface="Times New Roman" panose="02020603050405020304" pitchFamily="18" charset="0"/>
              </a:rPr>
              <a:t> готові особисто долучатися до громадських ініціатив у житті своєї громади</a:t>
            </a: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solidFill>
                  <a:srgbClr val="B32F6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14</a:t>
            </a:r>
            <a:r>
              <a:rPr lang="en-US" b="1" dirty="0">
                <a:solidFill>
                  <a:srgbClr val="B32F6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k-UA" b="1" dirty="0">
                <a:solidFill>
                  <a:srgbClr val="B32F6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9%</a:t>
            </a:r>
            <a:r>
              <a:rPr lang="uk-UA" dirty="0">
                <a:latin typeface="Cambria" panose="02040503050406030204" pitchFamily="18" charset="0"/>
                <a:cs typeface="Times New Roman" panose="02020603050405020304" pitchFamily="18" charset="0"/>
              </a:rPr>
              <a:t> готові розділити ініціативу з іншими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1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19336" y="188640"/>
            <a:ext cx="12025336" cy="53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357188">
              <a:defRPr sz="2400">
                <a:solidFill>
                  <a:schemeClr val="tx1"/>
                </a:solidFill>
                <a:latin typeface="Univers 55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Univers 55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9pPr>
          </a:lstStyle>
          <a:p>
            <a:pPr>
              <a:lnSpc>
                <a:spcPct val="80000"/>
              </a:lnSpc>
              <a:buClr>
                <a:srgbClr val="1EE2B8"/>
              </a:buClr>
            </a:pPr>
            <a:endParaRPr lang="uk-UA" sz="2600" b="1" dirty="0">
              <a:latin typeface="Cambria" panose="02040503050406030204" pitchFamily="18" charset="0"/>
              <a:cs typeface="Calibri" pitchFamily="34" charset="0"/>
            </a:endParaRPr>
          </a:p>
          <a:p>
            <a:pPr>
              <a:lnSpc>
                <a:spcPct val="80000"/>
              </a:lnSpc>
              <a:buClr>
                <a:srgbClr val="1EE2B8"/>
              </a:buClr>
            </a:pPr>
            <a:r>
              <a:rPr lang="uk-UA" sz="2600" b="1" dirty="0">
                <a:solidFill>
                  <a:srgbClr val="0050D5"/>
                </a:solidFill>
                <a:latin typeface="Cambria" panose="02040503050406030204" pitchFamily="18" charset="0"/>
                <a:cs typeface="Calibri" pitchFamily="34" charset="0"/>
              </a:rPr>
              <a:t>Хвилі опитування в Україні:</a:t>
            </a:r>
            <a:r>
              <a:rPr lang="en-US" sz="2600" b="1" dirty="0">
                <a:solidFill>
                  <a:srgbClr val="0050D5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uk-UA" sz="3400" b="1" dirty="0">
                <a:solidFill>
                  <a:srgbClr val="CC3300"/>
                </a:solidFill>
                <a:latin typeface="Cambria" panose="02040503050406030204" pitchFamily="18" charset="0"/>
                <a:cs typeface="Calibri" pitchFamily="34" charset="0"/>
              </a:rPr>
              <a:t>2002, 2006, 2010, 2014, 2018, </a:t>
            </a:r>
            <a:r>
              <a:rPr lang="uk-UA" sz="3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cs typeface="Calibri" pitchFamily="34" charset="0"/>
              </a:rPr>
              <a:t>2022</a:t>
            </a:r>
          </a:p>
          <a:p>
            <a:pPr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endParaRPr lang="en-US" sz="1400" b="1" dirty="0">
              <a:latin typeface="Cambria" panose="02040503050406030204" pitchFamily="18" charset="0"/>
              <a:cs typeface="Calibri" pitchFamily="34" charset="0"/>
            </a:endParaRPr>
          </a:p>
          <a:p>
            <a:pPr>
              <a:lnSpc>
                <a:spcPct val="80000"/>
              </a:lnSpc>
              <a:buClr>
                <a:srgbClr val="1EE2B8"/>
              </a:buClr>
            </a:pPr>
            <a:r>
              <a:rPr lang="uk-UA" sz="2600" b="1" dirty="0">
                <a:solidFill>
                  <a:srgbClr val="0050D5"/>
                </a:solidFill>
                <a:latin typeface="Cambria" panose="02040503050406030204" pitchFamily="18" charset="0"/>
                <a:cs typeface="Calibri" pitchFamily="34" charset="0"/>
              </a:rPr>
              <a:t>Партнери дослідницького проекту:</a:t>
            </a:r>
          </a:p>
          <a:p>
            <a:pPr marL="0" indent="0">
              <a:lnSpc>
                <a:spcPct val="114000"/>
              </a:lnSpc>
              <a:buClr>
                <a:srgbClr val="1EE2B8"/>
              </a:buClr>
            </a:pPr>
            <a:r>
              <a:rPr lang="en-US" sz="2600" b="1" dirty="0">
                <a:latin typeface="Cambria" panose="02040503050406030204" pitchFamily="18" charset="0"/>
                <a:cs typeface="Calibri" pitchFamily="34" charset="0"/>
              </a:rPr>
              <a:t>			</a:t>
            </a:r>
            <a:r>
              <a:rPr lang="uk-UA" sz="2600" dirty="0">
                <a:latin typeface="Cambria" panose="02040503050406030204" pitchFamily="18" charset="0"/>
                <a:cs typeface="Calibri" pitchFamily="34" charset="0"/>
              </a:rPr>
              <a:t>Міністерство охорони здоров’я України (робоча група)</a:t>
            </a:r>
          </a:p>
          <a:p>
            <a:pPr marL="0" indent="0">
              <a:lnSpc>
                <a:spcPct val="114000"/>
              </a:lnSpc>
              <a:buClr>
                <a:srgbClr val="1EE2B8"/>
              </a:buClr>
            </a:pPr>
            <a:r>
              <a:rPr lang="en-US" sz="2600" dirty="0">
                <a:latin typeface="Cambria" panose="02040503050406030204" pitchFamily="18" charset="0"/>
                <a:cs typeface="Calibri" pitchFamily="34" charset="0"/>
              </a:rPr>
              <a:t>			</a:t>
            </a:r>
            <a:r>
              <a:rPr lang="uk-UA" sz="2600" dirty="0">
                <a:latin typeface="Cambria" panose="02040503050406030204" pitchFamily="18" charset="0"/>
                <a:cs typeface="Calibri" pitchFamily="34" charset="0"/>
              </a:rPr>
              <a:t>Міністерство освіти і науки України</a:t>
            </a:r>
          </a:p>
          <a:p>
            <a:pPr marL="0" indent="0">
              <a:lnSpc>
                <a:spcPct val="114000"/>
              </a:lnSpc>
              <a:buClr>
                <a:srgbClr val="1EE2B8"/>
              </a:buClr>
            </a:pPr>
            <a:r>
              <a:rPr lang="en-US" sz="2600" dirty="0">
                <a:latin typeface="Cambria" panose="02040503050406030204" pitchFamily="18" charset="0"/>
                <a:cs typeface="Calibri" pitchFamily="34" charset="0"/>
              </a:rPr>
              <a:t>			</a:t>
            </a:r>
            <a:r>
              <a:rPr lang="uk-UA" sz="2600" dirty="0">
                <a:latin typeface="Cambria" panose="02040503050406030204" pitchFamily="18" charset="0"/>
                <a:cs typeface="Calibri" pitchFamily="34" charset="0"/>
              </a:rPr>
              <a:t>Міністерство у справах сім’ї, молоді та спорту</a:t>
            </a:r>
            <a:endParaRPr lang="en-US" sz="2600" dirty="0">
              <a:latin typeface="Cambria" panose="02040503050406030204" pitchFamily="18" charset="0"/>
              <a:cs typeface="Calibri" pitchFamily="34" charset="0"/>
            </a:endParaRPr>
          </a:p>
          <a:p>
            <a:pPr marL="0" indent="0">
              <a:lnSpc>
                <a:spcPct val="114000"/>
              </a:lnSpc>
              <a:buClr>
                <a:srgbClr val="1EE2B8"/>
              </a:buClr>
            </a:pPr>
            <a:r>
              <a:rPr lang="en-US" sz="2600" dirty="0">
                <a:latin typeface="Cambria" panose="02040503050406030204" pitchFamily="18" charset="0"/>
                <a:cs typeface="Calibri" pitchFamily="34" charset="0"/>
              </a:rPr>
              <a:t>			</a:t>
            </a:r>
            <a:r>
              <a:rPr lang="uk-UA" sz="2600" dirty="0">
                <a:latin typeface="Cambria" panose="02040503050406030204" pitchFamily="18" charset="0"/>
                <a:cs typeface="Calibri" pitchFamily="34" charset="0"/>
              </a:rPr>
              <a:t>Міністерство соціальної політики України</a:t>
            </a:r>
          </a:p>
          <a:p>
            <a:pPr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endParaRPr lang="uk-UA" sz="1400" b="1" dirty="0">
              <a:latin typeface="Cambria" panose="02040503050406030204" pitchFamily="18" charset="0"/>
              <a:cs typeface="Calibri" pitchFamily="34" charset="0"/>
            </a:endParaRPr>
          </a:p>
          <a:p>
            <a:pPr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r>
              <a:rPr lang="uk-UA" sz="2600" b="1" dirty="0">
                <a:solidFill>
                  <a:srgbClr val="0050D5"/>
                </a:solidFill>
                <a:latin typeface="Cambria" panose="02040503050406030204" pitchFamily="18" charset="0"/>
                <a:cs typeface="Calibri" pitchFamily="34" charset="0"/>
              </a:rPr>
              <a:t>Регіони опитування:</a:t>
            </a:r>
            <a:r>
              <a:rPr lang="uk-UA" sz="2600" dirty="0">
                <a:solidFill>
                  <a:srgbClr val="0050D5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uk-UA" sz="2600" dirty="0">
                <a:latin typeface="Cambria" panose="02040503050406030204" pitchFamily="18" charset="0"/>
                <a:cs typeface="Calibri" pitchFamily="34" charset="0"/>
              </a:rPr>
              <a:t>24 області</a:t>
            </a:r>
            <a:r>
              <a:rPr lang="en-US" sz="260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uk-UA" sz="2600" dirty="0">
                <a:latin typeface="Cambria" panose="02040503050406030204" pitchFamily="18" charset="0"/>
                <a:cs typeface="Calibri" pitchFamily="34" charset="0"/>
              </a:rPr>
              <a:t>та м. Київ. </a:t>
            </a:r>
          </a:p>
          <a:p>
            <a:pPr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endParaRPr lang="uk-UA" sz="1400" b="1" dirty="0">
              <a:latin typeface="Cambria" panose="02040503050406030204" pitchFamily="18" charset="0"/>
              <a:cs typeface="Calibri" pitchFamily="34" charset="0"/>
            </a:endParaRPr>
          </a:p>
          <a:p>
            <a:pPr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r>
              <a:rPr lang="uk-UA" sz="2600" b="1" dirty="0">
                <a:solidFill>
                  <a:srgbClr val="0050D5"/>
                </a:solidFill>
                <a:latin typeface="Cambria" panose="02040503050406030204" pitchFamily="18" charset="0"/>
                <a:cs typeface="Calibri" pitchFamily="34" charset="0"/>
              </a:rPr>
              <a:t>Національна вибіркова сукупність </a:t>
            </a:r>
            <a:r>
              <a:rPr lang="uk-UA" sz="2600" dirty="0">
                <a:latin typeface="Cambria" panose="02040503050406030204" pitchFamily="18" charset="0"/>
                <a:cs typeface="Calibri" pitchFamily="34" charset="0"/>
              </a:rPr>
              <a:t>дає можливість аналізу за віком, статтю, типом поселення, регіоном, типом сім</a:t>
            </a:r>
            <a:r>
              <a:rPr lang="en-US" sz="2600" dirty="0">
                <a:latin typeface="Cambria" panose="02040503050406030204" pitchFamily="18" charset="0"/>
                <a:cs typeface="Calibri" pitchFamily="34" charset="0"/>
              </a:rPr>
              <a:t>’</a:t>
            </a:r>
            <a:r>
              <a:rPr lang="uk-UA" sz="2600" dirty="0">
                <a:latin typeface="Cambria" panose="02040503050406030204" pitchFamily="18" charset="0"/>
                <a:cs typeface="Calibri" pitchFamily="34" charset="0"/>
              </a:rPr>
              <a:t>ї, матеріальним станом тощо </a:t>
            </a:r>
            <a:endParaRPr lang="uk-UA" sz="2000" dirty="0">
              <a:latin typeface="Cambria" panose="02040503050406030204" pitchFamily="18" charset="0"/>
              <a:cs typeface="Calibri" pitchFamily="34" charset="0"/>
            </a:endParaRPr>
          </a:p>
          <a:p>
            <a:pPr algn="ctr">
              <a:lnSpc>
                <a:spcPct val="80000"/>
              </a:lnSpc>
              <a:buClr>
                <a:srgbClr val="1EE2B8"/>
              </a:buClr>
              <a:buFont typeface="Wingdings" pitchFamily="2" charset="2"/>
              <a:buNone/>
            </a:pPr>
            <a:r>
              <a:rPr lang="uk-UA" sz="2000" dirty="0">
                <a:latin typeface="Cambria" panose="02040503050406030204" pitchFamily="18" charset="0"/>
                <a:cs typeface="Calibri" pitchFamily="34" charset="0"/>
              </a:rPr>
              <a:t>... </a:t>
            </a:r>
            <a:r>
              <a:rPr lang="uk-UA" sz="2000" dirty="0">
                <a:solidFill>
                  <a:srgbClr val="0070C0"/>
                </a:solidFill>
                <a:latin typeface="Cambria" panose="02040503050406030204" pitchFamily="18" charset="0"/>
                <a:cs typeface="Calibri" pitchFamily="34" charset="0"/>
              </a:rPr>
              <a:t>АЛЕ</a:t>
            </a:r>
            <a:r>
              <a:rPr lang="uk-UA" sz="2000" dirty="0">
                <a:latin typeface="Cambria" panose="02040503050406030204" pitchFamily="18" charset="0"/>
                <a:cs typeface="Calibri" pitchFamily="34" charset="0"/>
              </a:rPr>
              <a:t> – </a:t>
            </a:r>
            <a:r>
              <a:rPr lang="uk-UA" sz="2000" b="1" dirty="0">
                <a:latin typeface="Cambria" panose="02040503050406030204" pitchFamily="18" charset="0"/>
                <a:cs typeface="Calibri" pitchFamily="34" charset="0"/>
              </a:rPr>
              <a:t>не передбачає аналізу на рівні області та</a:t>
            </a:r>
            <a:r>
              <a:rPr lang="en-US" sz="2000" b="1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uk-UA" sz="2000" b="1" dirty="0">
                <a:latin typeface="Cambria" panose="02040503050406030204" pitchFamily="18" charset="0"/>
                <a:cs typeface="Calibri" pitchFamily="34" charset="0"/>
              </a:rPr>
              <a:t>навчального закладу</a:t>
            </a:r>
            <a:endParaRPr lang="ru-RU" sz="2000" b="1" dirty="0">
              <a:latin typeface="Cambria" panose="02040503050406030204" pitchFamily="18" charset="0"/>
              <a:cs typeface="Calibri" pitchFamily="34" charset="0"/>
            </a:endParaRPr>
          </a:p>
          <a:p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ltGray">
          <a:xfrm>
            <a:off x="1703512" y="5244221"/>
            <a:ext cx="10297144" cy="1412428"/>
          </a:xfrm>
          <a:prstGeom prst="rightArrow">
            <a:avLst>
              <a:gd name="adj1" fmla="val 79306"/>
              <a:gd name="adj2" fmla="val 14262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xtLst/>
        </p:spPr>
        <p:txBody>
          <a:bodyPr wrap="none" anchor="ctr"/>
          <a:lstStyle/>
          <a:p>
            <a:pPr eaLnBrk="1" hangingPunct="1"/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Метод отримання інформації </a:t>
            </a:r>
            <a:r>
              <a:rPr lang="uk-UA" sz="2000" b="1" dirty="0">
                <a:latin typeface="Cambria" panose="02040503050406030204" pitchFamily="18" charset="0"/>
              </a:rPr>
              <a:t>– </a:t>
            </a:r>
            <a:r>
              <a:rPr lang="uk-UA" sz="2000" b="1" dirty="0" err="1">
                <a:latin typeface="Cambria" panose="02040503050406030204" pitchFamily="18" charset="0"/>
              </a:rPr>
              <a:t>самозаповнення</a:t>
            </a:r>
            <a:r>
              <a:rPr lang="uk-UA" sz="2000" b="1" dirty="0">
                <a:latin typeface="Cambria" panose="02040503050406030204" pitchFamily="18" charset="0"/>
              </a:rPr>
              <a:t> формалізованого </a:t>
            </a:r>
            <a:endParaRPr lang="en-US" sz="2000" b="1" dirty="0">
              <a:latin typeface="Cambria" panose="02040503050406030204" pitchFamily="18" charset="0"/>
            </a:endParaRPr>
          </a:p>
          <a:p>
            <a:pPr eaLnBrk="1" hangingPunct="1"/>
            <a:r>
              <a:rPr lang="uk-UA" sz="2000" b="1" dirty="0">
                <a:latin typeface="Cambria" panose="02040503050406030204" pitchFamily="18" charset="0"/>
              </a:rPr>
              <a:t>запитальника у навчальних аудиторіях + індивідуальний конверт</a:t>
            </a:r>
            <a:endParaRPr lang="ru-RU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2879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2EAFC7D-5E8D-D14F-99E6-84D8CFF3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05" y="65271"/>
            <a:ext cx="10921201" cy="68746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Гендерні стереотипи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D58A3E17-E4F9-2B42-A712-3FD414078A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603925"/>
              </p:ext>
            </p:extLst>
          </p:nvPr>
        </p:nvGraphicFramePr>
        <p:xfrm>
          <a:off x="191344" y="782135"/>
          <a:ext cx="7344816" cy="5311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0724A8-280E-2D49-BE86-7845B9DAD514}"/>
              </a:ext>
            </a:extLst>
          </p:cNvPr>
          <p:cNvSpPr txBox="1"/>
          <p:nvPr/>
        </p:nvSpPr>
        <p:spPr>
          <a:xfrm>
            <a:off x="1343472" y="6237312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mbria" panose="02040503050406030204" pitchFamily="18" charset="0"/>
                <a:cs typeface="Times New Roman" panose="02020603050405020304" pitchFamily="18" charset="0"/>
              </a:rPr>
              <a:t>*</a:t>
            </a:r>
            <a:r>
              <a:rPr lang="uk-UA" sz="1400" i="1" dirty="0">
                <a:latin typeface="Cambria" panose="02040503050406030204" pitchFamily="18" charset="0"/>
                <a:cs typeface="Times New Roman" panose="02020603050405020304" pitchFamily="18" charset="0"/>
              </a:rPr>
              <a:t>Індекс був розрахований для п’яти тверджень</a:t>
            </a:r>
            <a:endParaRPr lang="en-US" sz="1400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B75DCA-52B8-774D-AE13-D56D48D56E9D}"/>
              </a:ext>
            </a:extLst>
          </p:cNvPr>
          <p:cNvSpPr txBox="1"/>
          <p:nvPr/>
        </p:nvSpPr>
        <p:spPr>
          <a:xfrm>
            <a:off x="6960096" y="782136"/>
            <a:ext cx="48965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Третина хлопців </a:t>
            </a:r>
            <a:r>
              <a:rPr lang="uk-UA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(30,9%) </a:t>
            </a:r>
            <a:r>
              <a:rPr lang="uk-UA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та </a:t>
            </a:r>
            <a:r>
              <a:rPr lang="uk-UA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17% </a:t>
            </a:r>
            <a:r>
              <a:rPr lang="uk-UA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дівчат згодні, що до закладів вищої освіти необхідно вступати більшою мірою синам, ніж дочкам.</a:t>
            </a:r>
          </a:p>
          <a:p>
            <a:endParaRPr lang="uk-UA" sz="2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44% </a:t>
            </a:r>
            <a:r>
              <a:rPr lang="uk-UA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хлопців та </a:t>
            </a:r>
            <a:r>
              <a:rPr lang="uk-UA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30,5% </a:t>
            </a:r>
            <a:r>
              <a:rPr lang="uk-UA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дівчат вважають, що дівчата повинні більше цікавитися тим, як стати гарною жінкою та матір’ю, ніж бажати професійної чи ділової кар’єри.</a:t>
            </a:r>
          </a:p>
          <a:p>
            <a:endParaRPr lang="uk-UA" sz="2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40,7% </a:t>
            </a:r>
            <a:r>
              <a:rPr lang="uk-UA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хлопців та </a:t>
            </a:r>
            <a:r>
              <a:rPr lang="uk-UA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26,6% </a:t>
            </a:r>
            <a:r>
              <a:rPr lang="uk-UA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дівчат вважають, що в прийнятті сімейних рішень у батька  має бути більше влади, ніж у матері</a:t>
            </a:r>
            <a:r>
              <a:rPr lang="en-US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6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2EAFC7D-5E8D-D14F-99E6-84D8CFF3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05" y="65271"/>
            <a:ext cx="10921201" cy="68746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Залучення підлітків до праці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C75A7B2-535F-F94A-A3E8-BAC883DC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2337" y="666574"/>
            <a:ext cx="11928648" cy="64967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1800" i="1" cap="none" dirty="0">
                <a:latin typeface="Cambria" panose="02040503050406030204" pitchFamily="18" charset="0"/>
                <a:cs typeface="Times New Roman" panose="02020603050405020304" pitchFamily="18" charset="0"/>
              </a:rPr>
              <a:t>ЧАСТКА ПІДЛІТКІВ, ЯКІ МАЛИ ДОСВІД ВИКОНАННЯ  БУДЬ-ЯКОЇ РОБОТИ ЗА ВИНАГОРОДУ, ПРИБУТОК ЧИ БЕЗОПЛАТНО ЗАРАДИ ДОХОДУ ОСОБИСТОГО ТА РОДИНИ</a:t>
            </a:r>
            <a:endParaRPr lang="en-US" sz="1800" i="1" cap="none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52172A6-C739-654D-B92A-0C73E8D11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1424" y="1263088"/>
            <a:ext cx="3816424" cy="490885"/>
          </a:xfrm>
        </p:spPr>
        <p:txBody>
          <a:bodyPr>
            <a:normAutofit/>
          </a:bodyPr>
          <a:lstStyle/>
          <a:p>
            <a:r>
              <a:rPr lang="uk-UA" sz="20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віку та статі, %</a:t>
            </a:r>
            <a:endParaRPr lang="en-US" sz="20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70ECE53-6EF6-2749-8D98-6A014E8A8CF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08368403"/>
              </p:ext>
            </p:extLst>
          </p:nvPr>
        </p:nvGraphicFramePr>
        <p:xfrm>
          <a:off x="6192838" y="1753973"/>
          <a:ext cx="5389562" cy="498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8156EA9-29B1-C949-9557-2AA82F69309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4239800"/>
              </p:ext>
            </p:extLst>
          </p:nvPr>
        </p:nvGraphicFramePr>
        <p:xfrm>
          <a:off x="191344" y="1700808"/>
          <a:ext cx="5804644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A39F37EF-D552-A149-B1B0-565BF9305F5C}"/>
              </a:ext>
            </a:extLst>
          </p:cNvPr>
          <p:cNvSpPr txBox="1">
            <a:spLocks/>
          </p:cNvSpPr>
          <p:nvPr/>
        </p:nvSpPr>
        <p:spPr>
          <a:xfrm>
            <a:off x="6701897" y="1323747"/>
            <a:ext cx="4866709" cy="490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uk-UA" sz="20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типу закладу освіти, %</a:t>
            </a:r>
            <a:endParaRPr lang="en-US" sz="20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28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360" y="188640"/>
            <a:ext cx="11665296" cy="6480720"/>
          </a:xfrm>
        </p:spPr>
        <p:txBody>
          <a:bodyPr>
            <a:normAutofit/>
          </a:bodyPr>
          <a:lstStyle/>
          <a:p>
            <a:endParaRPr lang="en-US" sz="2400" b="1" u="sng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uk-UA" sz="2400" b="1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Додаткову інформацію можна отримати  </a:t>
            </a:r>
          </a:p>
          <a:p>
            <a:endParaRPr lang="uk-UA" sz="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</a:pPr>
            <a:r>
              <a:rPr lang="uk-UA" sz="2100" b="1" dirty="0">
                <a:solidFill>
                  <a:schemeClr val="accent1"/>
                </a:solidFill>
                <a:latin typeface="Cambria" panose="02040503050406030204" pitchFamily="18" charset="0"/>
              </a:rPr>
              <a:t>Український інститут соціальних досліджень імені Олександра Яременка </a:t>
            </a:r>
          </a:p>
          <a:p>
            <a:pPr>
              <a:spcBef>
                <a:spcPts val="300"/>
              </a:spcBef>
            </a:pPr>
            <a:r>
              <a:rPr lang="uk-UA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Тетяна Бондар</a:t>
            </a:r>
          </a:p>
          <a:p>
            <a:pPr>
              <a:spcBef>
                <a:spcPts val="300"/>
              </a:spcBef>
            </a:pPr>
            <a:r>
              <a:rPr lang="uk-UA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директор</a:t>
            </a:r>
          </a:p>
          <a:p>
            <a:pPr>
              <a:spcBef>
                <a:spcPts val="300"/>
              </a:spcBef>
            </a:pPr>
            <a:r>
              <a:rPr lang="uk-UA" sz="2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Тел</a:t>
            </a:r>
            <a:r>
              <a:rPr lang="uk-UA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. +38 044 501-50-75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uk-UA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1800" b="1" dirty="0">
                <a:solidFill>
                  <a:schemeClr val="accent1"/>
                </a:solidFill>
                <a:latin typeface="Cambria" panose="02040503050406030204" pitchFamily="18" charset="0"/>
                <a:hlinkClick r:id="rId2"/>
              </a:rPr>
              <a:t>info@uisr.org.ua</a:t>
            </a:r>
            <a:r>
              <a:rPr lang="en-US" sz="1800" b="1" dirty="0">
                <a:solidFill>
                  <a:schemeClr val="accent1"/>
                </a:solidFill>
                <a:latin typeface="Cambria" panose="02040503050406030204" pitchFamily="18" charset="0"/>
              </a:rPr>
              <a:t>; </a:t>
            </a:r>
            <a:r>
              <a:rPr lang="en-US" sz="1800" b="1" dirty="0">
                <a:solidFill>
                  <a:schemeClr val="accent1"/>
                </a:solidFill>
                <a:latin typeface="Cambria" panose="02040503050406030204" pitchFamily="18" charset="0"/>
                <a:hlinkClick r:id="rId3"/>
              </a:rPr>
              <a:t>www.uisr.org.ua</a:t>
            </a:r>
            <a:endParaRPr lang="uk-UA" sz="18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</a:pPr>
            <a:endParaRPr lang="uk-UA" sz="2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/>
            <a:r>
              <a:rPr lang="uk-UA" sz="2100" b="1" dirty="0">
                <a:solidFill>
                  <a:schemeClr val="accent1"/>
                </a:solidFill>
                <a:latin typeface="Cambria" panose="02040503050406030204" pitchFamily="18" charset="0"/>
              </a:rPr>
              <a:t>    Представництво ЮНІСЕФ в Україні</a:t>
            </a:r>
          </a:p>
          <a:p>
            <a:r>
              <a:rPr lang="uk-UA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Ніна Сорокопуд </a:t>
            </a:r>
          </a:p>
          <a:p>
            <a:pPr>
              <a:spcBef>
                <a:spcPts val="300"/>
              </a:spcBef>
            </a:pPr>
            <a:r>
              <a:rPr lang="uk-UA" sz="2100" b="1" dirty="0">
                <a:solidFill>
                  <a:schemeClr val="tx1"/>
                </a:solidFill>
                <a:latin typeface="Cambria" panose="02040503050406030204" pitchFamily="18" charset="0"/>
              </a:rPr>
              <a:t>Керівник інформаційного відділу ЮНІСЕФ Україна </a:t>
            </a:r>
          </a:p>
          <a:p>
            <a:pPr>
              <a:spcBef>
                <a:spcPts val="300"/>
              </a:spcBef>
            </a:pPr>
            <a:r>
              <a:rPr lang="uk-UA" sz="2100" b="1" dirty="0">
                <a:solidFill>
                  <a:schemeClr val="tx1"/>
                </a:solidFill>
                <a:latin typeface="Cambria" panose="02040503050406030204" pitchFamily="18" charset="0"/>
              </a:rPr>
              <a:t> Тел. +38-044-254-2450</a:t>
            </a:r>
          </a:p>
          <a:p>
            <a:pPr>
              <a:spcBef>
                <a:spcPts val="300"/>
              </a:spcBef>
            </a:pPr>
            <a:r>
              <a:rPr lang="en-US" sz="1800" b="1" dirty="0">
                <a:solidFill>
                  <a:schemeClr val="accent1"/>
                </a:solidFill>
                <a:latin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nsorokopud@unicef.org</a:t>
            </a:r>
            <a:r>
              <a:rPr lang="en-US" sz="1800" b="1" dirty="0">
                <a:solidFill>
                  <a:schemeClr val="accent1"/>
                </a:solidFill>
                <a:latin typeface="Cambria" panose="02040503050406030204" pitchFamily="18" charset="0"/>
              </a:rPr>
              <a:t>; </a:t>
            </a:r>
            <a:r>
              <a:rPr lang="en-US" sz="1800" b="1" dirty="0">
                <a:solidFill>
                  <a:schemeClr val="accent1"/>
                </a:solidFill>
                <a:latin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www.unicef.org.ua</a:t>
            </a:r>
            <a:endParaRPr lang="en-US" sz="18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</a:pPr>
            <a:endParaRPr lang="uk-UA" sz="21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>
              <a:spcBef>
                <a:spcPts val="300"/>
              </a:spcBef>
            </a:pPr>
            <a:endParaRPr lang="uk-UA" sz="21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1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0DADE96-80EB-6744-91AA-0C7CDAAD3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188640"/>
            <a:ext cx="7989069" cy="64807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Цільові групи дослідження: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E89E0903-023F-2145-A64E-995114C7757B}"/>
              </a:ext>
            </a:extLst>
          </p:cNvPr>
          <p:cNvSpPr/>
          <p:nvPr/>
        </p:nvSpPr>
        <p:spPr>
          <a:xfrm>
            <a:off x="296875" y="919105"/>
            <a:ext cx="1008112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2300" dirty="0">
                <a:solidFill>
                  <a:schemeClr val="tx1"/>
                </a:solidFill>
                <a:latin typeface="Cambria" panose="02040503050406030204" pitchFamily="18" charset="0"/>
              </a:rPr>
              <a:t>10 </a:t>
            </a:r>
            <a:r>
              <a:rPr lang="ru-RU" sz="2300" dirty="0" err="1">
                <a:solidFill>
                  <a:schemeClr val="tx1"/>
                </a:solidFill>
                <a:latin typeface="Cambria" panose="02040503050406030204" pitchFamily="18" charset="0"/>
              </a:rPr>
              <a:t>років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9A9E306D-412C-AD41-822D-A4BFCC996324}"/>
              </a:ext>
            </a:extLst>
          </p:cNvPr>
          <p:cNvSpPr/>
          <p:nvPr/>
        </p:nvSpPr>
        <p:spPr>
          <a:xfrm>
            <a:off x="1662546" y="919105"/>
            <a:ext cx="1008112" cy="13681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solidFill>
                  <a:schemeClr val="tx1"/>
                </a:solidFill>
                <a:latin typeface="Cambria" panose="02040503050406030204" pitchFamily="18" charset="0"/>
              </a:rPr>
              <a:t>11 років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B9D3F6B-3641-DE41-9335-4FD8892EE117}"/>
              </a:ext>
            </a:extLst>
          </p:cNvPr>
          <p:cNvSpPr/>
          <p:nvPr/>
        </p:nvSpPr>
        <p:spPr>
          <a:xfrm>
            <a:off x="3117566" y="934809"/>
            <a:ext cx="1008112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solidFill>
                  <a:schemeClr val="tx1"/>
                </a:solidFill>
                <a:latin typeface="Cambria" panose="02040503050406030204" pitchFamily="18" charset="0"/>
              </a:rPr>
              <a:t>12 років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5034F4C4-6745-2F46-954E-24A2FED29EFC}"/>
              </a:ext>
            </a:extLst>
          </p:cNvPr>
          <p:cNvSpPr/>
          <p:nvPr/>
        </p:nvSpPr>
        <p:spPr>
          <a:xfrm>
            <a:off x="4630408" y="934809"/>
            <a:ext cx="1008112" cy="13681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solidFill>
                  <a:schemeClr val="tx1"/>
                </a:solidFill>
                <a:latin typeface="Cambria" panose="02040503050406030204" pitchFamily="18" charset="0"/>
              </a:rPr>
              <a:t>13 років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62C2B091-E900-284F-8503-194C3E3F1166}"/>
              </a:ext>
            </a:extLst>
          </p:cNvPr>
          <p:cNvSpPr/>
          <p:nvPr/>
        </p:nvSpPr>
        <p:spPr>
          <a:xfrm>
            <a:off x="6240016" y="931384"/>
            <a:ext cx="1008112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solidFill>
                  <a:schemeClr val="tx1"/>
                </a:solidFill>
                <a:latin typeface="Cambria" panose="02040503050406030204" pitchFamily="18" charset="0"/>
              </a:rPr>
              <a:t>14 років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F4E913D7-AE39-5341-AA15-F8B3F3B1813A}"/>
              </a:ext>
            </a:extLst>
          </p:cNvPr>
          <p:cNvSpPr/>
          <p:nvPr/>
        </p:nvSpPr>
        <p:spPr>
          <a:xfrm>
            <a:off x="7752184" y="931384"/>
            <a:ext cx="1008112" cy="13681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solidFill>
                  <a:schemeClr val="tx1"/>
                </a:solidFill>
                <a:latin typeface="Cambria" panose="02040503050406030204" pitchFamily="18" charset="0"/>
              </a:rPr>
              <a:t>15 років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18095D06-2732-BE4D-A737-050D5ED76729}"/>
              </a:ext>
            </a:extLst>
          </p:cNvPr>
          <p:cNvSpPr/>
          <p:nvPr/>
        </p:nvSpPr>
        <p:spPr>
          <a:xfrm>
            <a:off x="9264352" y="931384"/>
            <a:ext cx="1008112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solidFill>
                  <a:schemeClr val="tx1"/>
                </a:solidFill>
                <a:latin typeface="Cambria" panose="02040503050406030204" pitchFamily="18" charset="0"/>
              </a:rPr>
              <a:t>16 років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EBC15D74-5A4C-2549-A63A-079D74077C3B}"/>
              </a:ext>
            </a:extLst>
          </p:cNvPr>
          <p:cNvSpPr/>
          <p:nvPr/>
        </p:nvSpPr>
        <p:spPr>
          <a:xfrm>
            <a:off x="10776520" y="919105"/>
            <a:ext cx="1008112" cy="13681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solidFill>
                  <a:schemeClr val="tx1"/>
                </a:solidFill>
                <a:latin typeface="Cambria" panose="02040503050406030204" pitchFamily="18" charset="0"/>
              </a:rPr>
              <a:t>17 років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9" name="Рисунок 1">
            <a:extLst>
              <a:ext uri="{FF2B5EF4-FFF2-40B4-BE49-F238E27FC236}">
                <a16:creationId xmlns:a16="http://schemas.microsoft.com/office/drawing/2014/main" xmlns="" id="{1203F526-921D-824F-93E7-7DB895A505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3151" b="-1"/>
          <a:stretch/>
        </p:blipFill>
        <p:spPr>
          <a:xfrm>
            <a:off x="1732966" y="980728"/>
            <a:ext cx="285967" cy="347700"/>
          </a:xfrm>
          <a:prstGeom prst="rect">
            <a:avLst/>
          </a:prstGeom>
        </p:spPr>
      </p:pic>
      <p:pic>
        <p:nvPicPr>
          <p:cNvPr id="40" name="Рисунок 1">
            <a:extLst>
              <a:ext uri="{FF2B5EF4-FFF2-40B4-BE49-F238E27FC236}">
                <a16:creationId xmlns:a16="http://schemas.microsoft.com/office/drawing/2014/main" xmlns="" id="{25A66B6D-2A3B-0745-847C-B686462ED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3151" b="-1"/>
          <a:stretch/>
        </p:blipFill>
        <p:spPr>
          <a:xfrm>
            <a:off x="4690395" y="993068"/>
            <a:ext cx="285967" cy="347700"/>
          </a:xfrm>
          <a:prstGeom prst="rect">
            <a:avLst/>
          </a:prstGeom>
        </p:spPr>
      </p:pic>
      <p:pic>
        <p:nvPicPr>
          <p:cNvPr id="42" name="Рисунок 1">
            <a:extLst>
              <a:ext uri="{FF2B5EF4-FFF2-40B4-BE49-F238E27FC236}">
                <a16:creationId xmlns:a16="http://schemas.microsoft.com/office/drawing/2014/main" xmlns="" id="{8F272447-D6B1-E446-B2E9-7E3C748124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3151" b="-1"/>
          <a:stretch/>
        </p:blipFill>
        <p:spPr>
          <a:xfrm>
            <a:off x="7819239" y="993068"/>
            <a:ext cx="285967" cy="3477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97F66B3-D533-B846-8A57-EC03D7855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27950" r="18501" b="29526"/>
          <a:stretch/>
        </p:blipFill>
        <p:spPr>
          <a:xfrm>
            <a:off x="396817" y="993068"/>
            <a:ext cx="328037" cy="2160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3BEF212-3E07-8A44-992C-2D9201D414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27950" r="18501" b="29526"/>
          <a:stretch/>
        </p:blipFill>
        <p:spPr>
          <a:xfrm>
            <a:off x="3207198" y="997414"/>
            <a:ext cx="328037" cy="21602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D55A809-6464-6D44-BB5F-61DF4426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27950" r="18501" b="29526"/>
          <a:stretch/>
        </p:blipFill>
        <p:spPr>
          <a:xfrm>
            <a:off x="6367314" y="993068"/>
            <a:ext cx="328037" cy="21602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CD2A0CF9-19E7-9C48-8700-6685CAB57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27950" r="18501" b="29526"/>
          <a:stretch/>
        </p:blipFill>
        <p:spPr>
          <a:xfrm>
            <a:off x="9362466" y="1006963"/>
            <a:ext cx="328037" cy="21602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2FD6E331-B982-BD4F-AF8E-4E6C26922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27950" r="18501" b="29526"/>
          <a:stretch/>
        </p:blipFill>
        <p:spPr>
          <a:xfrm>
            <a:off x="10848528" y="993068"/>
            <a:ext cx="328037" cy="21602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F18A2D9-42A7-5049-B010-081EC8C068C3}"/>
              </a:ext>
            </a:extLst>
          </p:cNvPr>
          <p:cNvSpPr txBox="1"/>
          <p:nvPr/>
        </p:nvSpPr>
        <p:spPr>
          <a:xfrm>
            <a:off x="396817" y="2852936"/>
            <a:ext cx="54262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Cambria" panose="02040503050406030204" pitchFamily="18" charset="0"/>
                <a:cs typeface="Times New Roman" panose="02020603050405020304" pitchFamily="18" charset="0"/>
              </a:rPr>
              <a:t>Учні 5-11 класів закладів загальної середньої освіти (ЗЗСО)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Cambria" panose="02040503050406030204" pitchFamily="18" charset="0"/>
                <a:cs typeface="Times New Roman" panose="02020603050405020304" pitchFamily="18" charset="0"/>
              </a:rPr>
              <a:t>Учні 1-2 курсів закладів професійно-технічної освіти (після 9 </a:t>
            </a:r>
            <a:r>
              <a:rPr lang="ru-RU" dirty="0" err="1">
                <a:latin typeface="Cambria" panose="020405030504060302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Cambria" panose="02040503050406030204" pitchFamily="18" charset="0"/>
                <a:cs typeface="Times New Roman" panose="02020603050405020304" pitchFamily="18" charset="0"/>
              </a:rPr>
              <a:t>) (ЗПТО)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Cambria" panose="02040503050406030204" pitchFamily="18" charset="0"/>
                <a:cs typeface="Times New Roman" panose="02020603050405020304" pitchFamily="18" charset="0"/>
              </a:rPr>
              <a:t>Студенти 1-2 курсу  закладів фахової освіти (після 9 </a:t>
            </a:r>
            <a:r>
              <a:rPr lang="uk-UA" dirty="0" err="1">
                <a:latin typeface="Cambria" panose="020405030504060302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Cambria" panose="02040503050406030204" pitchFamily="18" charset="0"/>
                <a:cs typeface="Times New Roman" panose="02020603050405020304" pitchFamily="18" charset="0"/>
              </a:rPr>
              <a:t>.) (ЗФПО)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xmlns="" id="{1A14ACDE-94D9-684D-88B7-F5B41C910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080" y="3140968"/>
            <a:ext cx="5040559" cy="2246769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uk-UA" sz="2800" b="1" dirty="0">
                <a:latin typeface="Cambria" panose="02040503050406030204" pitchFamily="18" charset="0"/>
                <a:cs typeface="Calibri" pitchFamily="34" charset="0"/>
              </a:rPr>
              <a:t>13337</a:t>
            </a:r>
            <a:r>
              <a:rPr lang="uk-UA" sz="2800" b="1" dirty="0">
                <a:solidFill>
                  <a:schemeClr val="bg2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респондентів віком   	   10 - 17 років</a:t>
            </a:r>
          </a:p>
          <a:p>
            <a:r>
              <a:rPr lang="uk-UA" sz="2800" b="1" dirty="0">
                <a:latin typeface="Cambria" panose="02040503050406030204" pitchFamily="18" charset="0"/>
                <a:cs typeface="Calibri" pitchFamily="34" charset="0"/>
              </a:rPr>
              <a:t>    820  </a:t>
            </a:r>
            <a:r>
              <a:rPr lang="uk-UA" sz="2800" b="1" dirty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класів/груп</a:t>
            </a:r>
          </a:p>
          <a:p>
            <a:r>
              <a:rPr lang="uk-UA" sz="2800" b="1" dirty="0">
                <a:latin typeface="Cambria" panose="02040503050406030204" pitchFamily="18" charset="0"/>
                <a:cs typeface="Calibri" pitchFamily="34" charset="0"/>
              </a:rPr>
              <a:t>    287</a:t>
            </a:r>
            <a:r>
              <a:rPr lang="uk-UA" sz="2800" b="1" dirty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  навчальних закладів </a:t>
            </a:r>
            <a:r>
              <a:rPr lang="uk-UA" sz="2800" dirty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  </a:t>
            </a:r>
          </a:p>
          <a:p>
            <a:r>
              <a:rPr lang="uk-UA" sz="2800" b="1" dirty="0">
                <a:latin typeface="Cambria" panose="02040503050406030204" pitchFamily="18" charset="0"/>
                <a:cs typeface="Calibri" pitchFamily="34" charset="0"/>
              </a:rPr>
              <a:t>    218</a:t>
            </a:r>
            <a:r>
              <a:rPr lang="uk-UA" sz="2800" dirty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  </a:t>
            </a:r>
            <a:r>
              <a:rPr lang="uk-UA" sz="2800" b="1" dirty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населених пунктів</a:t>
            </a:r>
          </a:p>
        </p:txBody>
      </p:sp>
    </p:spTree>
    <p:extLst>
      <p:ext uri="{BB962C8B-B14F-4D97-AF65-F5344CB8AC3E}">
        <p14:creationId xmlns:p14="http://schemas.microsoft.com/office/powerpoint/2010/main" val="100085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3472" y="7192"/>
            <a:ext cx="9937104" cy="685504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</a:t>
            </a:r>
            <a:r>
              <a:rPr lang="ru-RU" sz="3200" b="1" spc="-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r>
              <a:rPr lang="ru-RU" sz="3200" b="1" spc="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  <a:r>
              <a:rPr lang="ru-RU" sz="3200" b="1" spc="-10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и</a:t>
            </a:r>
            <a:r>
              <a:rPr lang="ru-RU" sz="3200" b="1" spc="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нн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е</a:t>
            </a:r>
            <a:r>
              <a:rPr lang="ru-RU" sz="3200" b="1" spc="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3200" b="1" spc="-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с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піл</a:t>
            </a:r>
            <a:r>
              <a:rPr lang="ru-RU" sz="3200" b="1" spc="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к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у</a:t>
            </a:r>
            <a:r>
              <a:rPr lang="ru-RU" sz="3200" b="1" spc="-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r>
              <a:rPr lang="ru-RU" sz="3200" b="1" spc="5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ання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6663520"/>
              </p:ext>
            </p:extLst>
          </p:nvPr>
        </p:nvGraphicFramePr>
        <p:xfrm>
          <a:off x="119336" y="1196974"/>
          <a:ext cx="11881319" cy="554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8BB6E8-047E-3240-9A58-3B4699B41366}"/>
              </a:ext>
            </a:extLst>
          </p:cNvPr>
          <p:cNvSpPr/>
          <p:nvPr/>
        </p:nvSpPr>
        <p:spPr>
          <a:xfrm>
            <a:off x="3863752" y="735310"/>
            <a:ext cx="4875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i="1" spc="30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b="1" i="1" spc="-10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i="1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b="1" i="1" spc="-25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pc="-5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ві</a:t>
            </a:r>
            <a:r>
              <a:rPr lang="ru-RU" sz="1800" b="1" i="1" spc="5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i="1" spc="-5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i="1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b="1" i="1" spc="-5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ві</a:t>
            </a:r>
            <a:r>
              <a:rPr lang="ru-RU" sz="1800" b="1" i="1" spc="5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i="1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1800" b="1" i="1" spc="-35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spc="-5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1800" b="1" i="1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b="1" i="1" spc="5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i="1" spc="-5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ru-RU" sz="1800" b="1" i="1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1" i="1" spc="-20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pc="5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b="1" i="1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а «</a:t>
            </a:r>
            <a:r>
              <a:rPr lang="ru-RU" sz="1800" b="1" i="1" spc="-5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r>
              <a:rPr lang="ru-RU" sz="1800" b="1" i="1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ru-RU" sz="1800" b="1" i="1" spc="-10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b="1" i="1" spc="5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i="1" spc="-5" dirty="0" err="1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ru-RU" sz="1800" b="1" i="1" spc="-5" dirty="0">
                <a:solidFill>
                  <a:srgbClr val="42568D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549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0" y="167963"/>
            <a:ext cx="12072664" cy="555417"/>
          </a:xfrm>
          <a:prstGeom prst="rect">
            <a:avLst/>
          </a:prstGeom>
        </p:spPr>
        <p:txBody>
          <a:bodyPr vert="horz" wrap="square" lIns="0" tIns="62365" rIns="0" bIns="0" rtlCol="0" anchor="ctr">
            <a:spAutoFit/>
          </a:bodyPr>
          <a:lstStyle/>
          <a:p>
            <a:pPr marL="319405">
              <a:lnSpc>
                <a:spcPct val="100000"/>
              </a:lnSpc>
            </a:pP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Батьк</a:t>
            </a:r>
            <a:r>
              <a:rPr sz="3200" b="1" spc="-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івс</a:t>
            </a: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ька</a:t>
            </a:r>
            <a:r>
              <a:rPr sz="3200" b="1" spc="3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sz="3200" b="1" spc="-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обізн</a:t>
            </a: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а</a:t>
            </a:r>
            <a:r>
              <a:rPr sz="3200" b="1" spc="-5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ніс</a:t>
            </a: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ть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716962"/>
              </p:ext>
            </p:extLst>
          </p:nvPr>
        </p:nvGraphicFramePr>
        <p:xfrm>
          <a:off x="119336" y="2060848"/>
          <a:ext cx="119533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27"/>
          <p:cNvSpPr/>
          <p:nvPr/>
        </p:nvSpPr>
        <p:spPr>
          <a:xfrm>
            <a:off x="4511237" y="1340768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30">
                <a:moveTo>
                  <a:pt x="0" y="0"/>
                </a:moveTo>
                <a:lnTo>
                  <a:pt x="125590" y="0"/>
                </a:lnTo>
                <a:lnTo>
                  <a:pt x="125590" y="125590"/>
                </a:lnTo>
                <a:lnTo>
                  <a:pt x="0" y="12559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8"/>
          <p:cNvSpPr/>
          <p:nvPr/>
        </p:nvSpPr>
        <p:spPr>
          <a:xfrm>
            <a:off x="4511237" y="1772816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30">
                <a:moveTo>
                  <a:pt x="0" y="0"/>
                </a:moveTo>
                <a:lnTo>
                  <a:pt x="125590" y="0"/>
                </a:lnTo>
                <a:lnTo>
                  <a:pt x="125590" y="125590"/>
                </a:lnTo>
                <a:lnTo>
                  <a:pt x="0" y="1255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9"/>
          <p:cNvSpPr txBox="1"/>
          <p:nvPr/>
        </p:nvSpPr>
        <p:spPr>
          <a:xfrm>
            <a:off x="4727848" y="1222896"/>
            <a:ext cx="695429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i="1" spc="-5" dirty="0">
                <a:latin typeface="Times New Roman" pitchFamily="18" charset="0"/>
                <a:cs typeface="Times New Roman" pitchFamily="18" charset="0"/>
              </a:rPr>
              <a:t>Мі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бат</a:t>
            </a:r>
            <a:r>
              <a:rPr i="1" spc="-1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i="1" spc="-2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spc="-1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i="1" spc="-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spc="-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ебага</a:t>
            </a:r>
            <a:r>
              <a:rPr i="1" spc="-3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spc="-5" dirty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i="1" spc="-2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i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spc="-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i="1" spc="-10" dirty="0">
                <a:latin typeface="Times New Roman" pitchFamily="18" charset="0"/>
                <a:cs typeface="Times New Roman" pitchFamily="18" charset="0"/>
              </a:rPr>
              <a:t> з</a:t>
            </a:r>
            <a:r>
              <a:rPr i="1" spc="-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i="1" spc="5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…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marL="12700" marR="5080"/>
            <a:r>
              <a:rPr i="1" spc="-5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i="1" dirty="0" err="1">
                <a:latin typeface="Times New Roman" pitchFamily="18" charset="0"/>
                <a:cs typeface="Times New Roman" pitchFamily="18" charset="0"/>
              </a:rPr>
              <a:t>оя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spc="-1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ати </a:t>
            </a:r>
            <a:r>
              <a:rPr i="1" spc="-1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i="1" spc="-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spc="-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ебага</a:t>
            </a:r>
            <a:r>
              <a:rPr i="1" spc="-3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або </a:t>
            </a:r>
            <a:r>
              <a:rPr i="1" spc="-5" dirty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i="1" spc="-2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spc="-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spc="-1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i="1" spc="-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i="1" spc="5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404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5350F-102D-DB4F-8314-7683602A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562074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куріння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та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вживання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психоактивних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речовин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503CBE5-7212-0F4F-8C96-726FA70101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558960"/>
              </p:ext>
            </p:extLst>
          </p:nvPr>
        </p:nvGraphicFramePr>
        <p:xfrm>
          <a:off x="263352" y="1052736"/>
          <a:ext cx="11449272" cy="280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A461A12C-47C8-A849-817C-4849F21566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0609488"/>
              </p:ext>
            </p:extLst>
          </p:nvPr>
        </p:nvGraphicFramePr>
        <p:xfrm>
          <a:off x="454696" y="4149080"/>
          <a:ext cx="11737304" cy="260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01188" y="1052736"/>
            <a:ext cx="1327460" cy="461665"/>
          </a:xfrm>
          <a:prstGeom prst="rect">
            <a:avLst/>
          </a:prstGeom>
          <a:noFill/>
          <a:ln>
            <a:solidFill>
              <a:srgbClr val="FF5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>
                <a:solidFill>
                  <a:srgbClr val="C00000"/>
                </a:solidFill>
              </a:rPr>
              <a:t>Х</a:t>
            </a:r>
            <a:r>
              <a:rPr lang="en-US" b="1" dirty="0">
                <a:solidFill>
                  <a:srgbClr val="C00000"/>
                </a:solidFill>
              </a:rPr>
              <a:t> ≈ </a:t>
            </a:r>
            <a:r>
              <a:rPr lang="uk-UA" b="1" dirty="0" err="1">
                <a:solidFill>
                  <a:srgbClr val="C00000"/>
                </a:solidFill>
              </a:rPr>
              <a:t>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32504" y="1769044"/>
            <a:ext cx="1296144" cy="46166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>
                <a:solidFill>
                  <a:srgbClr val="C00000"/>
                </a:solidFill>
              </a:rPr>
              <a:t>Х</a:t>
            </a:r>
            <a:r>
              <a:rPr lang="en-US" b="1" dirty="0">
                <a:solidFill>
                  <a:srgbClr val="C00000"/>
                </a:solidFill>
              </a:rPr>
              <a:t> ≈ </a:t>
            </a:r>
            <a:r>
              <a:rPr lang="uk-UA" b="1" dirty="0" err="1">
                <a:solidFill>
                  <a:srgbClr val="C00000"/>
                </a:solidFill>
              </a:rPr>
              <a:t>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01188" y="2636912"/>
            <a:ext cx="1327460" cy="4616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>
                <a:solidFill>
                  <a:srgbClr val="C00000"/>
                </a:solidFill>
              </a:rPr>
              <a:t>Х</a:t>
            </a:r>
            <a:r>
              <a:rPr lang="en-US" b="1" dirty="0">
                <a:solidFill>
                  <a:srgbClr val="C00000"/>
                </a:solidFill>
              </a:rPr>
              <a:t> &gt; </a:t>
            </a:r>
            <a:r>
              <a:rPr lang="uk-UA" b="1" dirty="0" err="1">
                <a:solidFill>
                  <a:srgbClr val="C00000"/>
                </a:solidFill>
              </a:rPr>
              <a:t>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3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D5353-026E-A041-8262-B5F0E87D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160"/>
            <a:ext cx="7772400" cy="602529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Досвід статевих стосунків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1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558850"/>
              </p:ext>
            </p:extLst>
          </p:nvPr>
        </p:nvGraphicFramePr>
        <p:xfrm>
          <a:off x="407368" y="3117130"/>
          <a:ext cx="11521280" cy="355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2">
            <a:extLst>
              <a:ext uri="{FF2B5EF4-FFF2-40B4-BE49-F238E27FC236}">
                <a16:creationId xmlns:a16="http://schemas.microsoft.com/office/drawing/2014/main" xmlns="" id="{8516A7B4-6D43-244E-8BB1-927D29261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509037"/>
              </p:ext>
            </p:extLst>
          </p:nvPr>
        </p:nvGraphicFramePr>
        <p:xfrm>
          <a:off x="1703513" y="667939"/>
          <a:ext cx="964907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13">
            <a:extLst>
              <a:ext uri="{FF2B5EF4-FFF2-40B4-BE49-F238E27FC236}">
                <a16:creationId xmlns:a16="http://schemas.microsoft.com/office/drawing/2014/main" xmlns="" id="{58540B6E-004F-9941-BF4F-E351BCA78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799544"/>
              </p:ext>
            </p:extLst>
          </p:nvPr>
        </p:nvGraphicFramePr>
        <p:xfrm>
          <a:off x="1631504" y="1700808"/>
          <a:ext cx="9865096" cy="177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D:\2019\HBSC\пресс-конференция\blonde-31137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1" y="908720"/>
            <a:ext cx="937537" cy="8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19\HBSC\пресс-конференция\boy-308466_960_7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1" y="2271925"/>
            <a:ext cx="806136" cy="9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4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AF47A-0682-6A40-A26B-972575CD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560" y="11663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uk-UA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Вік перших статевих стосунків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uk-UA" sz="27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серед усіх підлітків, віком 15-17 років</a:t>
            </a:r>
            <a:endParaRPr lang="en-US" sz="27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8DD766-AA58-0D4F-A4B1-0B8723A73CFE}"/>
              </a:ext>
            </a:extLst>
          </p:cNvPr>
          <p:cNvSpPr/>
          <p:nvPr/>
        </p:nvSpPr>
        <p:spPr>
          <a:xfrm>
            <a:off x="479376" y="4941169"/>
            <a:ext cx="1150993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Кожен сьомий респондент (14,7%) з тих, хто заявив, що має досвід статевих стосунків зізнався, що вік їх першого статевого партнера був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років або старше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b="1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7,2% молодих людей не знали вік свого першого партнера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5" y="4149080"/>
            <a:ext cx="11161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Кожен десятий (9,2%) з тих, хто заявив, що має досвід статевих стосунків визнав віком сексуального дебюту </a:t>
            </a:r>
            <a:r>
              <a:rPr lang="uk-UA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12 років і молодше</a:t>
            </a:r>
            <a:r>
              <a:rPr lang="uk-UA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uk-UA" sz="2000" i="1" dirty="0">
                <a:latin typeface="Cambria" panose="02040503050406030204" pitchFamily="18" charset="0"/>
                <a:cs typeface="Times New Roman" panose="02020603050405020304" pitchFamily="18" charset="0"/>
              </a:rPr>
              <a:t>12,1% юнаків та 3,5% дівчат</a:t>
            </a:r>
            <a:r>
              <a:rPr lang="en-US" sz="2000" i="1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6F4F0AC8-7666-3045-B4AE-0FE3142CA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345605"/>
              </p:ext>
            </p:extLst>
          </p:nvPr>
        </p:nvGraphicFramePr>
        <p:xfrm>
          <a:off x="335360" y="1196752"/>
          <a:ext cx="11089232" cy="272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66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08126" y="216022"/>
            <a:ext cx="8229600" cy="47667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ВикористАННЯ презерватив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8970347"/>
              </p:ext>
            </p:extLst>
          </p:nvPr>
        </p:nvGraphicFramePr>
        <p:xfrm>
          <a:off x="335360" y="549276"/>
          <a:ext cx="11521280" cy="194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A08E34D-B26A-EC47-801A-775133C42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858425"/>
              </p:ext>
            </p:extLst>
          </p:nvPr>
        </p:nvGraphicFramePr>
        <p:xfrm>
          <a:off x="0" y="2852937"/>
          <a:ext cx="12000656" cy="378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98BC92-BBDD-EE40-89E5-4C26BA437B49}"/>
              </a:ext>
            </a:extLst>
          </p:cNvPr>
          <p:cNvSpPr/>
          <p:nvPr/>
        </p:nvSpPr>
        <p:spPr>
          <a:xfrm>
            <a:off x="1487488" y="2396734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 молодих людей, які використовували презерватив під час останнього сексуального контакту, за статтю, % у динаміці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03416"/>
      </p:ext>
    </p:extLst>
  </p:cSld>
  <p:clrMapOvr>
    <a:masterClrMapping/>
  </p:clrMapOvr>
</p:sld>
</file>

<file path=ppt/theme/theme1.xml><?xml version="1.0" encoding="utf-8"?>
<a:theme xmlns:a="http://schemas.openxmlformats.org/drawingml/2006/main" name="Sharp geomet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arp geometry" id="{4531D94A-4F04-4648-A66F-F1C890052122}" vid="{227BAD6F-5B8E-784B-B642-6F2C4F702C8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7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47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Sharp geometry</Template>
  <TotalTime>16142</TotalTime>
  <Words>1184</Words>
  <Application>Microsoft Office PowerPoint</Application>
  <PresentationFormat>Произвольный</PresentationFormat>
  <Paragraphs>187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Sharp geometry</vt:lpstr>
      <vt:lpstr>Custom Design</vt:lpstr>
      <vt:lpstr>475</vt:lpstr>
      <vt:lpstr>1_Custom Design</vt:lpstr>
      <vt:lpstr>1_475</vt:lpstr>
      <vt:lpstr>Тема Office</vt:lpstr>
      <vt:lpstr>Droplet</vt:lpstr>
      <vt:lpstr>Презентация PowerPoint</vt:lpstr>
      <vt:lpstr>Презентация PowerPoint</vt:lpstr>
      <vt:lpstr>Цільові групи дослідження:</vt:lpstr>
      <vt:lpstr>Родинне спілкування</vt:lpstr>
      <vt:lpstr>Батьківська обізнаність</vt:lpstr>
      <vt:lpstr>куріння та вживання психоактивних речовин</vt:lpstr>
      <vt:lpstr>Досвід статевих стосунків</vt:lpstr>
      <vt:lpstr> Вік перших статевих стосунків  (серед усіх підлітків, віком 15-17 років</vt:lpstr>
      <vt:lpstr>ВикористАННЯ презервативА</vt:lpstr>
      <vt:lpstr>Презентация PowerPoint</vt:lpstr>
      <vt:lpstr>Презентация PowerPoint</vt:lpstr>
      <vt:lpstr>Участь в булінгу</vt:lpstr>
      <vt:lpstr>Кібербулінг</vt:lpstr>
      <vt:lpstr>Фізична активність</vt:lpstr>
      <vt:lpstr>Пасивне проведення часу</vt:lpstr>
      <vt:lpstr>Залежність від використання соціальних мереж</vt:lpstr>
      <vt:lpstr>Психічне благополуччя</vt:lpstr>
      <vt:lpstr>Громадська активність</vt:lpstr>
      <vt:lpstr>Громадська активність (2)</vt:lpstr>
      <vt:lpstr>Гендерні стереотипи</vt:lpstr>
      <vt:lpstr>Залучення підлітків до праці</vt:lpstr>
      <vt:lpstr>Презентация PowerPoint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tl3</dc:creator>
  <cp:lastModifiedBy>Администратор</cp:lastModifiedBy>
  <cp:revision>1300</cp:revision>
  <cp:lastPrinted>2014-09-22T07:55:37Z</cp:lastPrinted>
  <dcterms:created xsi:type="dcterms:W3CDTF">2002-01-23T19:08:36Z</dcterms:created>
  <dcterms:modified xsi:type="dcterms:W3CDTF">2019-05-22T07:31:14Z</dcterms:modified>
</cp:coreProperties>
</file>